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0" r:id="rId5"/>
    <p:sldId id="259" r:id="rId6"/>
    <p:sldId id="261" r:id="rId7"/>
    <p:sldId id="262" r:id="rId8"/>
    <p:sldId id="264" r:id="rId9"/>
    <p:sldId id="263" r:id="rId10"/>
    <p:sldId id="28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2" r:id="rId26"/>
    <p:sldId id="279" r:id="rId27"/>
    <p:sldId id="28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91" d="100"/>
          <a:sy n="91" d="100"/>
        </p:scale>
        <p:origin x="52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F7259-46EA-4A96-969C-921900E214E6}" type="datetimeFigureOut">
              <a:rPr lang="en-IN" smtClean="0"/>
              <a:t>21-04-2025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AABF9-1B96-4EE2-AD42-9DFD084EB5FC}" type="slidenum">
              <a:rPr lang="en-IN" smtClean="0"/>
              <a:t>‹#›</a:t>
            </a:fld>
            <a:endParaRPr lang="en-IN"/>
          </a:p>
        </p:txBody>
      </p:sp>
    </p:spTree>
    <p:extLst>
      <p:ext uri="{BB962C8B-B14F-4D97-AF65-F5344CB8AC3E}">
        <p14:creationId xmlns:p14="http://schemas.microsoft.com/office/powerpoint/2010/main" val="45195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AABF9-1B96-4EE2-AD42-9DFD084EB5FC}" type="slidenum">
              <a:rPr lang="en-IN" smtClean="0"/>
              <a:t>2</a:t>
            </a:fld>
            <a:endParaRPr lang="en-IN"/>
          </a:p>
        </p:txBody>
      </p:sp>
    </p:spTree>
    <p:extLst>
      <p:ext uri="{BB962C8B-B14F-4D97-AF65-F5344CB8AC3E}">
        <p14:creationId xmlns:p14="http://schemas.microsoft.com/office/powerpoint/2010/main" val="800518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0C46A-7407-5AA2-9364-DEBEEA00F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8D605-E05B-A377-247C-F9C84C236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E69BD-B220-3289-961F-E03D3D5D98C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76B73CD-7461-AF93-3BDF-37AE3ED896A9}"/>
              </a:ext>
            </a:extLst>
          </p:cNvPr>
          <p:cNvSpPr>
            <a:spLocks noGrp="1"/>
          </p:cNvSpPr>
          <p:nvPr>
            <p:ph type="sldNum" sz="quarter" idx="5"/>
          </p:nvPr>
        </p:nvSpPr>
        <p:spPr/>
        <p:txBody>
          <a:bodyPr/>
          <a:lstStyle/>
          <a:p>
            <a:fld id="{334AABF9-1B96-4EE2-AD42-9DFD084EB5FC}" type="slidenum">
              <a:rPr lang="en-IN" smtClean="0"/>
              <a:t>11</a:t>
            </a:fld>
            <a:endParaRPr lang="en-IN"/>
          </a:p>
        </p:txBody>
      </p:sp>
    </p:spTree>
    <p:extLst>
      <p:ext uri="{BB962C8B-B14F-4D97-AF65-F5344CB8AC3E}">
        <p14:creationId xmlns:p14="http://schemas.microsoft.com/office/powerpoint/2010/main" val="3669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2F069-8839-F171-5FE4-92A70FAF9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E4D1D-1A23-9740-C50C-3F4969D99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04904-5093-EDB6-160C-5D176F43B7D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8DC072-E6DB-0FAE-E790-B6BDE7FFEEEE}"/>
              </a:ext>
            </a:extLst>
          </p:cNvPr>
          <p:cNvSpPr>
            <a:spLocks noGrp="1"/>
          </p:cNvSpPr>
          <p:nvPr>
            <p:ph type="sldNum" sz="quarter" idx="5"/>
          </p:nvPr>
        </p:nvSpPr>
        <p:spPr/>
        <p:txBody>
          <a:bodyPr/>
          <a:lstStyle/>
          <a:p>
            <a:fld id="{334AABF9-1B96-4EE2-AD42-9DFD084EB5FC}" type="slidenum">
              <a:rPr lang="en-IN" smtClean="0"/>
              <a:t>12</a:t>
            </a:fld>
            <a:endParaRPr lang="en-IN"/>
          </a:p>
        </p:txBody>
      </p:sp>
    </p:spTree>
    <p:extLst>
      <p:ext uri="{BB962C8B-B14F-4D97-AF65-F5344CB8AC3E}">
        <p14:creationId xmlns:p14="http://schemas.microsoft.com/office/powerpoint/2010/main" val="2691294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C012B-1492-D12B-0E9F-542FE1651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17E55-3313-68C1-75A6-CFB3E3076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75081-D189-508D-D7CC-95F42E52E9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B29A84B-FFAC-8E2D-2F3F-35E46F0DE1E1}"/>
              </a:ext>
            </a:extLst>
          </p:cNvPr>
          <p:cNvSpPr>
            <a:spLocks noGrp="1"/>
          </p:cNvSpPr>
          <p:nvPr>
            <p:ph type="sldNum" sz="quarter" idx="5"/>
          </p:nvPr>
        </p:nvSpPr>
        <p:spPr/>
        <p:txBody>
          <a:bodyPr/>
          <a:lstStyle/>
          <a:p>
            <a:fld id="{334AABF9-1B96-4EE2-AD42-9DFD084EB5FC}" type="slidenum">
              <a:rPr lang="en-IN" smtClean="0"/>
              <a:t>13</a:t>
            </a:fld>
            <a:endParaRPr lang="en-IN"/>
          </a:p>
        </p:txBody>
      </p:sp>
    </p:spTree>
    <p:extLst>
      <p:ext uri="{BB962C8B-B14F-4D97-AF65-F5344CB8AC3E}">
        <p14:creationId xmlns:p14="http://schemas.microsoft.com/office/powerpoint/2010/main" val="1794398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157F-B99C-017C-9FDE-B0CCC0D06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F9EB6-4F59-CE71-0CC9-334B9E2DB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B019A-9CC9-E25E-532D-09FE769070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60C97D-D657-9778-EFDC-CB490970A372}"/>
              </a:ext>
            </a:extLst>
          </p:cNvPr>
          <p:cNvSpPr>
            <a:spLocks noGrp="1"/>
          </p:cNvSpPr>
          <p:nvPr>
            <p:ph type="sldNum" sz="quarter" idx="5"/>
          </p:nvPr>
        </p:nvSpPr>
        <p:spPr/>
        <p:txBody>
          <a:bodyPr/>
          <a:lstStyle/>
          <a:p>
            <a:fld id="{334AABF9-1B96-4EE2-AD42-9DFD084EB5FC}" type="slidenum">
              <a:rPr lang="en-IN" smtClean="0"/>
              <a:t>14</a:t>
            </a:fld>
            <a:endParaRPr lang="en-IN"/>
          </a:p>
        </p:txBody>
      </p:sp>
    </p:spTree>
    <p:extLst>
      <p:ext uri="{BB962C8B-B14F-4D97-AF65-F5344CB8AC3E}">
        <p14:creationId xmlns:p14="http://schemas.microsoft.com/office/powerpoint/2010/main" val="133733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56AE5-D071-C287-1FBA-CA3DAF714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6A118-A965-85B1-1471-D01016F3C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14A70-6CE9-49AA-B266-9CE8CAE561B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061950E-683B-66A2-DBCD-3F359DA634C2}"/>
              </a:ext>
            </a:extLst>
          </p:cNvPr>
          <p:cNvSpPr>
            <a:spLocks noGrp="1"/>
          </p:cNvSpPr>
          <p:nvPr>
            <p:ph type="sldNum" sz="quarter" idx="5"/>
          </p:nvPr>
        </p:nvSpPr>
        <p:spPr/>
        <p:txBody>
          <a:bodyPr/>
          <a:lstStyle/>
          <a:p>
            <a:fld id="{334AABF9-1B96-4EE2-AD42-9DFD084EB5FC}" type="slidenum">
              <a:rPr lang="en-IN" smtClean="0"/>
              <a:t>15</a:t>
            </a:fld>
            <a:endParaRPr lang="en-IN"/>
          </a:p>
        </p:txBody>
      </p:sp>
    </p:spTree>
    <p:extLst>
      <p:ext uri="{BB962C8B-B14F-4D97-AF65-F5344CB8AC3E}">
        <p14:creationId xmlns:p14="http://schemas.microsoft.com/office/powerpoint/2010/main" val="2647232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D748-39F4-DEAA-EFD7-9F3D091FC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3C3E8-860B-519A-DCA6-09804AB80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3C482-59BF-DDA4-6AB9-0F9FA21DA1B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937D09E-6B5B-C77E-6201-CF6EF859742E}"/>
              </a:ext>
            </a:extLst>
          </p:cNvPr>
          <p:cNvSpPr>
            <a:spLocks noGrp="1"/>
          </p:cNvSpPr>
          <p:nvPr>
            <p:ph type="sldNum" sz="quarter" idx="5"/>
          </p:nvPr>
        </p:nvSpPr>
        <p:spPr/>
        <p:txBody>
          <a:bodyPr/>
          <a:lstStyle/>
          <a:p>
            <a:fld id="{334AABF9-1B96-4EE2-AD42-9DFD084EB5FC}" type="slidenum">
              <a:rPr lang="en-IN" smtClean="0"/>
              <a:t>16</a:t>
            </a:fld>
            <a:endParaRPr lang="en-IN"/>
          </a:p>
        </p:txBody>
      </p:sp>
    </p:spTree>
    <p:extLst>
      <p:ext uri="{BB962C8B-B14F-4D97-AF65-F5344CB8AC3E}">
        <p14:creationId xmlns:p14="http://schemas.microsoft.com/office/powerpoint/2010/main" val="193029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1F99-1482-9F17-AF31-DE8F8691A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CC98C-FE63-EB5B-2FD6-7F487FE57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C691D-B35D-E512-652E-13BDE133716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6454B5-545A-A5E8-A4FD-861633187252}"/>
              </a:ext>
            </a:extLst>
          </p:cNvPr>
          <p:cNvSpPr>
            <a:spLocks noGrp="1"/>
          </p:cNvSpPr>
          <p:nvPr>
            <p:ph type="sldNum" sz="quarter" idx="5"/>
          </p:nvPr>
        </p:nvSpPr>
        <p:spPr/>
        <p:txBody>
          <a:bodyPr/>
          <a:lstStyle/>
          <a:p>
            <a:fld id="{334AABF9-1B96-4EE2-AD42-9DFD084EB5FC}" type="slidenum">
              <a:rPr lang="en-IN" smtClean="0"/>
              <a:t>17</a:t>
            </a:fld>
            <a:endParaRPr lang="en-IN"/>
          </a:p>
        </p:txBody>
      </p:sp>
    </p:spTree>
    <p:extLst>
      <p:ext uri="{BB962C8B-B14F-4D97-AF65-F5344CB8AC3E}">
        <p14:creationId xmlns:p14="http://schemas.microsoft.com/office/powerpoint/2010/main" val="287834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1D8B7-ECD6-469A-4EC6-16403DC6C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8EA81-29DE-14BF-8AB1-479B7CF76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3193F-C260-1FA0-7425-7C735F37ED4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7AA68A5-16F6-1C37-783F-F217DDB74693}"/>
              </a:ext>
            </a:extLst>
          </p:cNvPr>
          <p:cNvSpPr>
            <a:spLocks noGrp="1"/>
          </p:cNvSpPr>
          <p:nvPr>
            <p:ph type="sldNum" sz="quarter" idx="5"/>
          </p:nvPr>
        </p:nvSpPr>
        <p:spPr/>
        <p:txBody>
          <a:bodyPr/>
          <a:lstStyle/>
          <a:p>
            <a:fld id="{334AABF9-1B96-4EE2-AD42-9DFD084EB5FC}" type="slidenum">
              <a:rPr lang="en-IN" smtClean="0"/>
              <a:t>3</a:t>
            </a:fld>
            <a:endParaRPr lang="en-IN"/>
          </a:p>
        </p:txBody>
      </p:sp>
    </p:spTree>
    <p:extLst>
      <p:ext uri="{BB962C8B-B14F-4D97-AF65-F5344CB8AC3E}">
        <p14:creationId xmlns:p14="http://schemas.microsoft.com/office/powerpoint/2010/main" val="238787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8FD03-A06F-F1AE-A27E-8E03D1C30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51888-C206-27B6-DDE7-FB26F2EA5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9E1D0C-9080-8B4D-0F13-44065994312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15B6DA5-164E-6E24-281B-FA9431BF341F}"/>
              </a:ext>
            </a:extLst>
          </p:cNvPr>
          <p:cNvSpPr>
            <a:spLocks noGrp="1"/>
          </p:cNvSpPr>
          <p:nvPr>
            <p:ph type="sldNum" sz="quarter" idx="5"/>
          </p:nvPr>
        </p:nvSpPr>
        <p:spPr/>
        <p:txBody>
          <a:bodyPr/>
          <a:lstStyle/>
          <a:p>
            <a:fld id="{334AABF9-1B96-4EE2-AD42-9DFD084EB5FC}" type="slidenum">
              <a:rPr lang="en-IN" smtClean="0"/>
              <a:t>4</a:t>
            </a:fld>
            <a:endParaRPr lang="en-IN"/>
          </a:p>
        </p:txBody>
      </p:sp>
    </p:spTree>
    <p:extLst>
      <p:ext uri="{BB962C8B-B14F-4D97-AF65-F5344CB8AC3E}">
        <p14:creationId xmlns:p14="http://schemas.microsoft.com/office/powerpoint/2010/main" val="110073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25F9-2D04-E777-F491-E937E3771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9AEF8-E402-7DC5-E3BC-86423530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1AB80-C3FA-C491-6D90-A55E500BC43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5FF401F-7295-E595-E580-049F4170D2C7}"/>
              </a:ext>
            </a:extLst>
          </p:cNvPr>
          <p:cNvSpPr>
            <a:spLocks noGrp="1"/>
          </p:cNvSpPr>
          <p:nvPr>
            <p:ph type="sldNum" sz="quarter" idx="5"/>
          </p:nvPr>
        </p:nvSpPr>
        <p:spPr/>
        <p:txBody>
          <a:bodyPr/>
          <a:lstStyle/>
          <a:p>
            <a:fld id="{334AABF9-1B96-4EE2-AD42-9DFD084EB5FC}" type="slidenum">
              <a:rPr lang="en-IN" smtClean="0"/>
              <a:t>5</a:t>
            </a:fld>
            <a:endParaRPr lang="en-IN"/>
          </a:p>
        </p:txBody>
      </p:sp>
    </p:spTree>
    <p:extLst>
      <p:ext uri="{BB962C8B-B14F-4D97-AF65-F5344CB8AC3E}">
        <p14:creationId xmlns:p14="http://schemas.microsoft.com/office/powerpoint/2010/main" val="2865414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C230D-54AC-44E5-41F3-5521FF52A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A253B-98B0-DBEA-EB10-DA93A0D8D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28F57-D7C9-DB3B-96D2-E7C79E92C8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5A11BB-E5A6-8E89-6DF0-A660FD4C4EC6}"/>
              </a:ext>
            </a:extLst>
          </p:cNvPr>
          <p:cNvSpPr>
            <a:spLocks noGrp="1"/>
          </p:cNvSpPr>
          <p:nvPr>
            <p:ph type="sldNum" sz="quarter" idx="5"/>
          </p:nvPr>
        </p:nvSpPr>
        <p:spPr/>
        <p:txBody>
          <a:bodyPr/>
          <a:lstStyle/>
          <a:p>
            <a:fld id="{334AABF9-1B96-4EE2-AD42-9DFD084EB5FC}" type="slidenum">
              <a:rPr lang="en-IN" smtClean="0"/>
              <a:t>6</a:t>
            </a:fld>
            <a:endParaRPr lang="en-IN"/>
          </a:p>
        </p:txBody>
      </p:sp>
    </p:spTree>
    <p:extLst>
      <p:ext uri="{BB962C8B-B14F-4D97-AF65-F5344CB8AC3E}">
        <p14:creationId xmlns:p14="http://schemas.microsoft.com/office/powerpoint/2010/main" val="380695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784F9-F2BE-09AD-9DD5-983972151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28218-37A1-F5B4-88B3-07E381135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DDC083-7DF1-57AB-2FE7-2C78B8C086D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35F03EC-41A7-FF96-4290-FD704990DDDC}"/>
              </a:ext>
            </a:extLst>
          </p:cNvPr>
          <p:cNvSpPr>
            <a:spLocks noGrp="1"/>
          </p:cNvSpPr>
          <p:nvPr>
            <p:ph type="sldNum" sz="quarter" idx="5"/>
          </p:nvPr>
        </p:nvSpPr>
        <p:spPr/>
        <p:txBody>
          <a:bodyPr/>
          <a:lstStyle/>
          <a:p>
            <a:fld id="{334AABF9-1B96-4EE2-AD42-9DFD084EB5FC}" type="slidenum">
              <a:rPr lang="en-IN" smtClean="0"/>
              <a:t>7</a:t>
            </a:fld>
            <a:endParaRPr lang="en-IN"/>
          </a:p>
        </p:txBody>
      </p:sp>
    </p:spTree>
    <p:extLst>
      <p:ext uri="{BB962C8B-B14F-4D97-AF65-F5344CB8AC3E}">
        <p14:creationId xmlns:p14="http://schemas.microsoft.com/office/powerpoint/2010/main" val="894092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506B-8272-ADF2-88AA-582A58533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23D52-F8B7-D027-9D45-97E510449B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35575-29F7-D294-E046-0E78E1F16B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9B0CB00-A6E1-9838-02CD-053C405D58B2}"/>
              </a:ext>
            </a:extLst>
          </p:cNvPr>
          <p:cNvSpPr>
            <a:spLocks noGrp="1"/>
          </p:cNvSpPr>
          <p:nvPr>
            <p:ph type="sldNum" sz="quarter" idx="5"/>
          </p:nvPr>
        </p:nvSpPr>
        <p:spPr/>
        <p:txBody>
          <a:bodyPr/>
          <a:lstStyle/>
          <a:p>
            <a:fld id="{334AABF9-1B96-4EE2-AD42-9DFD084EB5FC}" type="slidenum">
              <a:rPr lang="en-IN" smtClean="0"/>
              <a:t>8</a:t>
            </a:fld>
            <a:endParaRPr lang="en-IN"/>
          </a:p>
        </p:txBody>
      </p:sp>
    </p:spTree>
    <p:extLst>
      <p:ext uri="{BB962C8B-B14F-4D97-AF65-F5344CB8AC3E}">
        <p14:creationId xmlns:p14="http://schemas.microsoft.com/office/powerpoint/2010/main" val="135432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CDE18-80F2-D21B-7814-378E47DAE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36B15-13FF-E94A-2515-D9CA4B37B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05032-A306-998F-0E8C-2D392E4A986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453CD5B-8A66-A8B5-D319-B775D9F892EB}"/>
              </a:ext>
            </a:extLst>
          </p:cNvPr>
          <p:cNvSpPr>
            <a:spLocks noGrp="1"/>
          </p:cNvSpPr>
          <p:nvPr>
            <p:ph type="sldNum" sz="quarter" idx="5"/>
          </p:nvPr>
        </p:nvSpPr>
        <p:spPr/>
        <p:txBody>
          <a:bodyPr/>
          <a:lstStyle/>
          <a:p>
            <a:fld id="{334AABF9-1B96-4EE2-AD42-9DFD084EB5FC}" type="slidenum">
              <a:rPr lang="en-IN" smtClean="0"/>
              <a:t>9</a:t>
            </a:fld>
            <a:endParaRPr lang="en-IN"/>
          </a:p>
        </p:txBody>
      </p:sp>
    </p:spTree>
    <p:extLst>
      <p:ext uri="{BB962C8B-B14F-4D97-AF65-F5344CB8AC3E}">
        <p14:creationId xmlns:p14="http://schemas.microsoft.com/office/powerpoint/2010/main" val="647101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EDACF-8595-822F-9527-ECB5C7550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8692C-2DB4-8977-2A14-CA16FA0B4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DDE89-9F22-A7F3-D58C-5B310DAAFD9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A7A2B8B-45E0-E5C1-FE90-036D3C016C90}"/>
              </a:ext>
            </a:extLst>
          </p:cNvPr>
          <p:cNvSpPr>
            <a:spLocks noGrp="1"/>
          </p:cNvSpPr>
          <p:nvPr>
            <p:ph type="sldNum" sz="quarter" idx="5"/>
          </p:nvPr>
        </p:nvSpPr>
        <p:spPr/>
        <p:txBody>
          <a:bodyPr/>
          <a:lstStyle/>
          <a:p>
            <a:fld id="{334AABF9-1B96-4EE2-AD42-9DFD084EB5FC}" type="slidenum">
              <a:rPr lang="en-IN" smtClean="0"/>
              <a:t>10</a:t>
            </a:fld>
            <a:endParaRPr lang="en-IN"/>
          </a:p>
        </p:txBody>
      </p:sp>
    </p:spTree>
    <p:extLst>
      <p:ext uri="{BB962C8B-B14F-4D97-AF65-F5344CB8AC3E}">
        <p14:creationId xmlns:p14="http://schemas.microsoft.com/office/powerpoint/2010/main" val="424096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220A-46C7-BB25-3BFC-EAC734716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B71516-CC9B-5407-52AA-87D6F17CF9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10DB5B-30CE-744F-1BE1-280C54E7BB67}"/>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9D08BE32-87CA-2A90-696D-0EB52FB411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F05A7C-2CDF-198E-AC6A-F5F52F2C07C5}"/>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42603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2B79-2033-670F-4F60-123D12F58D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BE1A5D-3707-6A1C-1348-3EC840A42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563AE2-FA36-0B31-7CA2-4C233C4C38F6}"/>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2CE70BDD-1CB5-BBE0-C3C3-5038DFA5EF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E79D9F-0634-6B02-F120-412F3FDF3023}"/>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216900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025149-30F4-33D5-AD24-4D1A95BEA1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96E22B-14BD-A6B0-2E95-E6944774E7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3BA95-76E4-A068-828A-AC893A87E571}"/>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5EC39475-331D-E734-33BF-70185C5628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41F20-2589-5352-86AE-CFC4652905E4}"/>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383177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AE39-BF2A-D479-DE08-9B2BBAD693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06582F-0A4A-BA33-22E0-F5D3AAF01B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D82E4C-6215-8F21-567D-5FA455C85ADB}"/>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DBDACD69-F253-1606-EA4D-8255C7CB47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7CDF10-1443-6449-B8D2-FC1EEEF9E898}"/>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249876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C1E3-BC0A-CCE9-23BA-F7165043A7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D0EDB4-B4CB-B24D-9C3C-F761A9FC3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EDFD1-1A80-6E6C-8A85-B2FB83076B79}"/>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56816CA8-1474-24F6-BA72-AA4BD3909B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D29CF3-618C-10E9-49DB-F7A01B2845DE}"/>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112582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7614-0CD9-3D13-C791-11BC9A1C19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89B72A-6DB7-69EA-B5BA-1CC8B706D9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3FEFEB-BC50-3306-247A-66FCCCCA64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A0F096-3B40-6C17-599B-3182374E4654}"/>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6" name="Footer Placeholder 5">
            <a:extLst>
              <a:ext uri="{FF2B5EF4-FFF2-40B4-BE49-F238E27FC236}">
                <a16:creationId xmlns:a16="http://schemas.microsoft.com/office/drawing/2014/main" id="{F2183F48-D93C-97ED-CF96-18D9B77B8F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D0967B-6993-1AD2-D311-613CEA8F0057}"/>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339869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FBA6-6AC6-96E6-DFA4-43B0B70600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A7295D-4DB6-8A8D-7FE6-D52EDF63F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A620A6-8793-DE68-C3DD-BBA81155BE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9A4AAA-4E42-E9FC-223B-72898DB47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8D95C-06C7-0EC6-8EE9-3D44094C13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AA18C-64B2-5428-5744-BBBE7851EE55}"/>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8" name="Footer Placeholder 7">
            <a:extLst>
              <a:ext uri="{FF2B5EF4-FFF2-40B4-BE49-F238E27FC236}">
                <a16:creationId xmlns:a16="http://schemas.microsoft.com/office/drawing/2014/main" id="{20F6DD3D-B8BA-1E47-66A2-5D35317C19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16CC83-23E1-DE59-30A0-E15EEFE10F00}"/>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10383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648B-CB80-DF24-99C1-4EAD4D635D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E4F2C6-69C9-0448-8F5D-FB69E92AFB0C}"/>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4" name="Footer Placeholder 3">
            <a:extLst>
              <a:ext uri="{FF2B5EF4-FFF2-40B4-BE49-F238E27FC236}">
                <a16:creationId xmlns:a16="http://schemas.microsoft.com/office/drawing/2014/main" id="{83E8F7E6-17BF-BDC2-2C7A-AD2C84F54DC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D23F8F-6BB3-3D56-3D5D-495503651679}"/>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153807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7FD7A-1957-6A76-8A03-6A09BB6FBF7F}"/>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3" name="Footer Placeholder 2">
            <a:extLst>
              <a:ext uri="{FF2B5EF4-FFF2-40B4-BE49-F238E27FC236}">
                <a16:creationId xmlns:a16="http://schemas.microsoft.com/office/drawing/2014/main" id="{75B54D90-51F7-B681-0367-3EAE834894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2DBAFA-AD39-C5A1-CFED-A567871D8F64}"/>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14968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6307-94A4-4719-98FA-150D9D1BC3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6781C1-7D3B-E409-F59B-45FB2F8A7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564B20-BF38-3908-724F-D55C1A05D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B63498-F1C0-1097-DDDC-E3F856966BEF}"/>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6" name="Footer Placeholder 5">
            <a:extLst>
              <a:ext uri="{FF2B5EF4-FFF2-40B4-BE49-F238E27FC236}">
                <a16:creationId xmlns:a16="http://schemas.microsoft.com/office/drawing/2014/main" id="{FC071072-66BC-3E14-7429-9790A198CF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B88C72-309A-CF24-2158-FDDB4A522DFD}"/>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18667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EC15-30A0-BFFA-E979-5AA205075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917F5B-E8B9-F734-09B1-E2D2A5CE1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E0FB6F-1332-D710-3B91-54026437C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2F3EE-406F-8B3B-A0A9-8A430A98A791}"/>
              </a:ext>
            </a:extLst>
          </p:cNvPr>
          <p:cNvSpPr>
            <a:spLocks noGrp="1"/>
          </p:cNvSpPr>
          <p:nvPr>
            <p:ph type="dt" sz="half" idx="10"/>
          </p:nvPr>
        </p:nvSpPr>
        <p:spPr/>
        <p:txBody>
          <a:bodyPr/>
          <a:lstStyle/>
          <a:p>
            <a:fld id="{CC72DF78-30C7-431E-952E-05BA3A002C31}" type="datetimeFigureOut">
              <a:rPr lang="en-IN" smtClean="0"/>
              <a:t>21-04-2025</a:t>
            </a:fld>
            <a:endParaRPr lang="en-IN"/>
          </a:p>
        </p:txBody>
      </p:sp>
      <p:sp>
        <p:nvSpPr>
          <p:cNvPr id="6" name="Footer Placeholder 5">
            <a:extLst>
              <a:ext uri="{FF2B5EF4-FFF2-40B4-BE49-F238E27FC236}">
                <a16:creationId xmlns:a16="http://schemas.microsoft.com/office/drawing/2014/main" id="{0DEBC9E5-1751-295A-2E00-97026B3ADA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8D7C-99E9-247B-C16F-D9A7555B335F}"/>
              </a:ext>
            </a:extLst>
          </p:cNvPr>
          <p:cNvSpPr>
            <a:spLocks noGrp="1"/>
          </p:cNvSpPr>
          <p:nvPr>
            <p:ph type="sldNum" sz="quarter" idx="12"/>
          </p:nvPr>
        </p:nvSpPr>
        <p:spPr/>
        <p:txBody>
          <a:bodyPr/>
          <a:lstStyle/>
          <a:p>
            <a:fld id="{333A005D-556B-4CCA-928E-845EDE7D10F4}" type="slidenum">
              <a:rPr lang="en-IN" smtClean="0"/>
              <a:t>‹#›</a:t>
            </a:fld>
            <a:endParaRPr lang="en-IN"/>
          </a:p>
        </p:txBody>
      </p:sp>
    </p:spTree>
    <p:extLst>
      <p:ext uri="{BB962C8B-B14F-4D97-AF65-F5344CB8AC3E}">
        <p14:creationId xmlns:p14="http://schemas.microsoft.com/office/powerpoint/2010/main" val="4017158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F1D1C-F5D4-FC69-5AB9-B519571E1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6DD31E-C4EF-1728-0BC9-A0B6B35D04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5A5BC-0DDF-F0CF-66AB-C16FE96F26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2DF78-30C7-431E-952E-05BA3A002C31}" type="datetimeFigureOut">
              <a:rPr lang="en-IN" smtClean="0"/>
              <a:t>21-04-2025</a:t>
            </a:fld>
            <a:endParaRPr lang="en-IN"/>
          </a:p>
        </p:txBody>
      </p:sp>
      <p:sp>
        <p:nvSpPr>
          <p:cNvPr id="5" name="Footer Placeholder 4">
            <a:extLst>
              <a:ext uri="{FF2B5EF4-FFF2-40B4-BE49-F238E27FC236}">
                <a16:creationId xmlns:a16="http://schemas.microsoft.com/office/drawing/2014/main" id="{DE8F6663-2F84-52FB-F7B1-C10F81FBA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1A7DA9-05CF-41F5-B8C7-5BCBA6CDB7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A005D-556B-4CCA-928E-845EDE7D10F4}" type="slidenum">
              <a:rPr lang="en-IN" smtClean="0"/>
              <a:t>‹#›</a:t>
            </a:fld>
            <a:endParaRPr lang="en-IN"/>
          </a:p>
        </p:txBody>
      </p:sp>
    </p:spTree>
    <p:extLst>
      <p:ext uri="{BB962C8B-B14F-4D97-AF65-F5344CB8AC3E}">
        <p14:creationId xmlns:p14="http://schemas.microsoft.com/office/powerpoint/2010/main" val="206747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iro.com/app/board/uXjVIW8AuIc=/?share_link_id=715215075984" TargetMode="External"/><Relationship Id="rId2" Type="http://schemas.openxmlformats.org/officeDocument/2006/relationships/hyperlink" Target="https://docs.google.com/forms/d/e/1FAIpQLSffDRqMlu0fdxlxc6-ysb_6qJcS3yBDllAZJDFOym6khxvLVQ/viewform?usp=header" TargetMode="External"/><Relationship Id="rId1" Type="http://schemas.openxmlformats.org/officeDocument/2006/relationships/slideLayout" Target="../slideLayouts/slideLayout2.xml"/><Relationship Id="rId6" Type="http://schemas.openxmlformats.org/officeDocument/2006/relationships/hyperlink" Target="https://miro.com/app/board/uXjVIA-KZms=/?share_link_id=690433330316" TargetMode="External"/><Relationship Id="rId5" Type="http://schemas.openxmlformats.org/officeDocument/2006/relationships/hyperlink" Target="https://www.figma.com/design/3JdGjDO0e9KtOdSZOVhm7h/Online-supply-chain-farm-produce?node-id=92-94&amp;t=Do2JjiXi01hjYFPY-1" TargetMode="External"/><Relationship Id="rId4" Type="http://schemas.openxmlformats.org/officeDocument/2006/relationships/hyperlink" Target="https://www.figma.com/design/3JdGjDO0e9KtOdSZOVhm7h/Online-supply-chain-farm-produce?node-id=0-1&amp;t=Do2JjiXi01hjYFPY-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B8FA-4610-242E-129D-A3977F804CEE}"/>
              </a:ext>
            </a:extLst>
          </p:cNvPr>
          <p:cNvSpPr>
            <a:spLocks noGrp="1"/>
          </p:cNvSpPr>
          <p:nvPr>
            <p:ph type="ctrTitle"/>
          </p:nvPr>
        </p:nvSpPr>
        <p:spPr>
          <a:xfrm>
            <a:off x="5115560" y="1214438"/>
            <a:ext cx="1960880" cy="2387600"/>
          </a:xfrm>
        </p:spPr>
        <p:txBody>
          <a:bodyPr>
            <a:normAutofit/>
          </a:bodyPr>
          <a:lstStyle/>
          <a:p>
            <a:r>
              <a:rPr lang="en-IN" sz="800" dirty="0">
                <a:latin typeface="Berlin Sans FB Demi" panose="020E0802020502020306" pitchFamily="34" charset="0"/>
              </a:rPr>
              <a:t>.</a:t>
            </a:r>
          </a:p>
        </p:txBody>
      </p:sp>
      <p:sp>
        <p:nvSpPr>
          <p:cNvPr id="3" name="Subtitle 2">
            <a:extLst>
              <a:ext uri="{FF2B5EF4-FFF2-40B4-BE49-F238E27FC236}">
                <a16:creationId xmlns:a16="http://schemas.microsoft.com/office/drawing/2014/main" id="{0FBED420-6017-3FAF-FA85-734A2F257E46}"/>
              </a:ext>
            </a:extLst>
          </p:cNvPr>
          <p:cNvSpPr>
            <a:spLocks noGrp="1"/>
          </p:cNvSpPr>
          <p:nvPr>
            <p:ph type="subTitle" idx="1"/>
          </p:nvPr>
        </p:nvSpPr>
        <p:spPr>
          <a:xfrm>
            <a:off x="5212080" y="3429000"/>
            <a:ext cx="1767840" cy="1655762"/>
          </a:xfrm>
        </p:spPr>
        <p:txBody>
          <a:bodyPr>
            <a:normAutofit/>
          </a:bodyPr>
          <a:lstStyle/>
          <a:p>
            <a:r>
              <a:rPr lang="en-IN" sz="800" dirty="0">
                <a:latin typeface="Arial Black" panose="020B0A04020102020204" pitchFamily="34" charset="0"/>
              </a:rPr>
              <a:t>.</a:t>
            </a:r>
          </a:p>
        </p:txBody>
      </p:sp>
      <p:sp>
        <p:nvSpPr>
          <p:cNvPr id="4" name="TextBox 3">
            <a:extLst>
              <a:ext uri="{FF2B5EF4-FFF2-40B4-BE49-F238E27FC236}">
                <a16:creationId xmlns:a16="http://schemas.microsoft.com/office/drawing/2014/main" id="{EF47D2E5-3DFC-3410-3EA1-D0D54DC1A4D0}"/>
              </a:ext>
            </a:extLst>
          </p:cNvPr>
          <p:cNvSpPr txBox="1"/>
          <p:nvPr/>
        </p:nvSpPr>
        <p:spPr>
          <a:xfrm>
            <a:off x="559565" y="5718411"/>
            <a:ext cx="1957131" cy="707886"/>
          </a:xfrm>
          <a:prstGeom prst="rect">
            <a:avLst/>
          </a:prstGeom>
          <a:noFill/>
        </p:spPr>
        <p:txBody>
          <a:bodyPr wrap="square" rtlCol="0">
            <a:spAutoFit/>
          </a:bodyPr>
          <a:lstStyle/>
          <a:p>
            <a:r>
              <a:rPr lang="en-IN" sz="2000" dirty="0">
                <a:latin typeface="Bahnschrift SemiBold Condensed" panose="020B0502040204020203" pitchFamily="34" charset="0"/>
                <a:cs typeface="Arial" panose="020B0604020202020204" pitchFamily="34" charset="0"/>
              </a:rPr>
              <a:t>Samala Hari prasad (12309909)</a:t>
            </a:r>
          </a:p>
        </p:txBody>
      </p:sp>
      <p:pic>
        <p:nvPicPr>
          <p:cNvPr id="6" name="Picture 5">
            <a:extLst>
              <a:ext uri="{FF2B5EF4-FFF2-40B4-BE49-F238E27FC236}">
                <a16:creationId xmlns:a16="http://schemas.microsoft.com/office/drawing/2014/main" id="{292000DB-D49A-5B92-3BE8-00EE8C353FCD}"/>
              </a:ext>
            </a:extLst>
          </p:cNvPr>
          <p:cNvPicPr>
            <a:picLocks noChangeAspect="1"/>
          </p:cNvPicPr>
          <p:nvPr/>
        </p:nvPicPr>
        <p:blipFill>
          <a:blip r:embed="rId2"/>
          <a:srcRect l="13327" t="17077" r="5586" b="10170"/>
          <a:stretch/>
        </p:blipFill>
        <p:spPr>
          <a:xfrm>
            <a:off x="3413759" y="1540693"/>
            <a:ext cx="5364481" cy="3241040"/>
          </a:xfrm>
          <a:prstGeom prst="rect">
            <a:avLst/>
          </a:prstGeom>
        </p:spPr>
      </p:pic>
      <p:sp>
        <p:nvSpPr>
          <p:cNvPr id="8" name="Title 1">
            <a:extLst>
              <a:ext uri="{FF2B5EF4-FFF2-40B4-BE49-F238E27FC236}">
                <a16:creationId xmlns:a16="http://schemas.microsoft.com/office/drawing/2014/main" id="{B30FF842-2858-E770-42E1-CB0D1E5A88F8}"/>
              </a:ext>
            </a:extLst>
          </p:cNvPr>
          <p:cNvSpPr txBox="1">
            <a:spLocks/>
          </p:cNvSpPr>
          <p:nvPr/>
        </p:nvSpPr>
        <p:spPr>
          <a:xfrm>
            <a:off x="2012469" y="431703"/>
            <a:ext cx="8389880" cy="782735"/>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535353"/>
                </a:solidFill>
                <a:latin typeface="Montserrat ExtraBold" panose="020F0502020204030204" pitchFamily="2" charset="0"/>
              </a:rPr>
              <a:t>Online Supply Solution for Farm Produce</a:t>
            </a:r>
            <a:endParaRPr lang="en-IN" sz="7200" b="1" dirty="0">
              <a:solidFill>
                <a:srgbClr val="535353"/>
              </a:solidFill>
              <a:latin typeface="Montserrat ExtraBold" panose="020F0502020204030204" pitchFamily="2" charset="0"/>
            </a:endParaRPr>
          </a:p>
        </p:txBody>
      </p:sp>
    </p:spTree>
    <p:extLst>
      <p:ext uri="{BB962C8B-B14F-4D97-AF65-F5344CB8AC3E}">
        <p14:creationId xmlns:p14="http://schemas.microsoft.com/office/powerpoint/2010/main" val="55818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EE8C0-D6AD-4555-0982-F8BA461518F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F6962D0-1102-8D65-6AEE-4E422BA54E4E}"/>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2A972200-C261-D541-F233-1FBADFE102A3}"/>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C69BB7F1-F553-785F-11E9-C1C96879E189}"/>
              </a:ext>
            </a:extLst>
          </p:cNvPr>
          <p:cNvSpPr txBox="1">
            <a:spLocks/>
          </p:cNvSpPr>
          <p:nvPr/>
        </p:nvSpPr>
        <p:spPr>
          <a:xfrm>
            <a:off x="118877" y="0"/>
            <a:ext cx="4153299" cy="1037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Negative persona</a:t>
            </a:r>
          </a:p>
        </p:txBody>
      </p:sp>
      <p:pic>
        <p:nvPicPr>
          <p:cNvPr id="6" name="Picture 5">
            <a:extLst>
              <a:ext uri="{FF2B5EF4-FFF2-40B4-BE49-F238E27FC236}">
                <a16:creationId xmlns:a16="http://schemas.microsoft.com/office/drawing/2014/main" id="{CBEC161C-3A61-4F89-6905-113EF85C5D2B}"/>
              </a:ext>
            </a:extLst>
          </p:cNvPr>
          <p:cNvPicPr>
            <a:picLocks noChangeAspect="1"/>
          </p:cNvPicPr>
          <p:nvPr/>
        </p:nvPicPr>
        <p:blipFill>
          <a:blip r:embed="rId3">
            <a:extLst>
              <a:ext uri="{28A0092B-C50C-407E-A947-70E740481C1C}">
                <a14:useLocalDpi xmlns:a14="http://schemas.microsoft.com/office/drawing/2010/main" val="0"/>
              </a:ext>
            </a:extLst>
          </a:blip>
          <a:srcRect l="7536" t="984" r="9351" b="2018"/>
          <a:stretch/>
        </p:blipFill>
        <p:spPr>
          <a:xfrm>
            <a:off x="4433746" y="6266"/>
            <a:ext cx="7394187" cy="6851734"/>
          </a:xfrm>
          <a:prstGeom prst="rect">
            <a:avLst/>
          </a:prstGeom>
        </p:spPr>
      </p:pic>
    </p:spTree>
    <p:extLst>
      <p:ext uri="{BB962C8B-B14F-4D97-AF65-F5344CB8AC3E}">
        <p14:creationId xmlns:p14="http://schemas.microsoft.com/office/powerpoint/2010/main" val="18529791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52E59-7706-FDFE-5DC4-DBD969DD859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33DDAD1-574C-B5E7-D944-469260CA3C8D}"/>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8C4D776F-3D8D-1A05-03EA-C8349D19DFF4}"/>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14F6DD0E-0F97-B1B0-6B79-6B093EC79631}"/>
              </a:ext>
            </a:extLst>
          </p:cNvPr>
          <p:cNvSpPr txBox="1">
            <a:spLocks/>
          </p:cNvSpPr>
          <p:nvPr/>
        </p:nvSpPr>
        <p:spPr>
          <a:xfrm>
            <a:off x="4245992" y="67439"/>
            <a:ext cx="3700015" cy="43125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Empathy Mapping</a:t>
            </a:r>
          </a:p>
        </p:txBody>
      </p:sp>
      <p:pic>
        <p:nvPicPr>
          <p:cNvPr id="3" name="Picture 2">
            <a:extLst>
              <a:ext uri="{FF2B5EF4-FFF2-40B4-BE49-F238E27FC236}">
                <a16:creationId xmlns:a16="http://schemas.microsoft.com/office/drawing/2014/main" id="{44AC1FA8-981B-B7F2-872A-4147853C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41" y="498696"/>
            <a:ext cx="10822679" cy="6045793"/>
          </a:xfrm>
          <a:prstGeom prst="rect">
            <a:avLst/>
          </a:prstGeom>
        </p:spPr>
      </p:pic>
    </p:spTree>
    <p:extLst>
      <p:ext uri="{BB962C8B-B14F-4D97-AF65-F5344CB8AC3E}">
        <p14:creationId xmlns:p14="http://schemas.microsoft.com/office/powerpoint/2010/main" val="16078727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4559-8462-2A18-9A1B-E8890B500D7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D8C4719-3B92-E81C-C041-0512A0E34122}"/>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3D54372E-4642-278C-4758-F2F87FD7B0BE}"/>
              </a:ext>
            </a:extLst>
          </p:cNvPr>
          <p:cNvSpPr txBox="1">
            <a:spLocks/>
          </p:cNvSpPr>
          <p:nvPr/>
        </p:nvSpPr>
        <p:spPr>
          <a:xfrm>
            <a:off x="-501875" y="3308725"/>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99393BDB-1D0C-E89C-D57F-254ABC687D93}"/>
              </a:ext>
            </a:extLst>
          </p:cNvPr>
          <p:cNvSpPr txBox="1">
            <a:spLocks/>
          </p:cNvSpPr>
          <p:nvPr/>
        </p:nvSpPr>
        <p:spPr>
          <a:xfrm>
            <a:off x="292865" y="229143"/>
            <a:ext cx="3700015" cy="43125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Story boarding</a:t>
            </a:r>
          </a:p>
        </p:txBody>
      </p:sp>
      <p:pic>
        <p:nvPicPr>
          <p:cNvPr id="6" name="Picture 5">
            <a:extLst>
              <a:ext uri="{FF2B5EF4-FFF2-40B4-BE49-F238E27FC236}">
                <a16:creationId xmlns:a16="http://schemas.microsoft.com/office/drawing/2014/main" id="{836FCCF4-CAD8-B129-31F8-E407681E925B}"/>
              </a:ext>
            </a:extLst>
          </p:cNvPr>
          <p:cNvPicPr>
            <a:picLocks noChangeAspect="1"/>
          </p:cNvPicPr>
          <p:nvPr/>
        </p:nvPicPr>
        <p:blipFill>
          <a:blip r:embed="rId3"/>
          <a:srcRect t="5750" b="63180"/>
          <a:stretch/>
        </p:blipFill>
        <p:spPr>
          <a:xfrm>
            <a:off x="388913" y="1036143"/>
            <a:ext cx="5778002" cy="2692866"/>
          </a:xfrm>
          <a:prstGeom prst="rect">
            <a:avLst/>
          </a:prstGeom>
        </p:spPr>
      </p:pic>
      <p:pic>
        <p:nvPicPr>
          <p:cNvPr id="7" name="Picture 6">
            <a:extLst>
              <a:ext uri="{FF2B5EF4-FFF2-40B4-BE49-F238E27FC236}">
                <a16:creationId xmlns:a16="http://schemas.microsoft.com/office/drawing/2014/main" id="{6BFECE49-02FB-03FB-D6DC-BCE59A511ED3}"/>
              </a:ext>
            </a:extLst>
          </p:cNvPr>
          <p:cNvPicPr>
            <a:picLocks noChangeAspect="1"/>
          </p:cNvPicPr>
          <p:nvPr/>
        </p:nvPicPr>
        <p:blipFill>
          <a:blip r:embed="rId3"/>
          <a:srcRect l="-291" t="36433" r="291" b="32497"/>
          <a:stretch/>
        </p:blipFill>
        <p:spPr>
          <a:xfrm>
            <a:off x="6133551" y="1036143"/>
            <a:ext cx="5778002" cy="2692866"/>
          </a:xfrm>
          <a:prstGeom prst="rect">
            <a:avLst/>
          </a:prstGeom>
        </p:spPr>
      </p:pic>
      <p:pic>
        <p:nvPicPr>
          <p:cNvPr id="8" name="Picture 7">
            <a:extLst>
              <a:ext uri="{FF2B5EF4-FFF2-40B4-BE49-F238E27FC236}">
                <a16:creationId xmlns:a16="http://schemas.microsoft.com/office/drawing/2014/main" id="{462BF61A-890E-A9EF-A4AA-40DF331A92F9}"/>
              </a:ext>
            </a:extLst>
          </p:cNvPr>
          <p:cNvPicPr>
            <a:picLocks noChangeAspect="1"/>
          </p:cNvPicPr>
          <p:nvPr/>
        </p:nvPicPr>
        <p:blipFill>
          <a:blip r:embed="rId3"/>
          <a:srcRect t="67100" b="1830"/>
          <a:stretch/>
        </p:blipFill>
        <p:spPr>
          <a:xfrm>
            <a:off x="3261232" y="3729009"/>
            <a:ext cx="5778002" cy="2692866"/>
          </a:xfrm>
          <a:prstGeom prst="rect">
            <a:avLst/>
          </a:prstGeom>
        </p:spPr>
      </p:pic>
    </p:spTree>
    <p:extLst>
      <p:ext uri="{BB962C8B-B14F-4D97-AF65-F5344CB8AC3E}">
        <p14:creationId xmlns:p14="http://schemas.microsoft.com/office/powerpoint/2010/main" val="30592153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8AC3-8B49-E901-0440-C3BB5B81119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51951B0-9AFD-13E4-1329-3E840E22E0DA}"/>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05706E16-D2EF-D130-F70A-DEB7CCEB01EE}"/>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C43DC4B9-B85D-59D0-97CD-063DCD16BB37}"/>
              </a:ext>
            </a:extLst>
          </p:cNvPr>
          <p:cNvSpPr txBox="1">
            <a:spLocks/>
          </p:cNvSpPr>
          <p:nvPr/>
        </p:nvSpPr>
        <p:spPr>
          <a:xfrm>
            <a:off x="3244410" y="-164396"/>
            <a:ext cx="6709819" cy="1055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Customer Journey Map</a:t>
            </a:r>
          </a:p>
        </p:txBody>
      </p:sp>
      <p:graphicFrame>
        <p:nvGraphicFramePr>
          <p:cNvPr id="2" name="Table 1">
            <a:extLst>
              <a:ext uri="{FF2B5EF4-FFF2-40B4-BE49-F238E27FC236}">
                <a16:creationId xmlns:a16="http://schemas.microsoft.com/office/drawing/2014/main" id="{0CC20CCE-EF4F-AB9F-E880-0E80C852BDCB}"/>
              </a:ext>
            </a:extLst>
          </p:cNvPr>
          <p:cNvGraphicFramePr>
            <a:graphicFrameLocks noGrp="1"/>
          </p:cNvGraphicFramePr>
          <p:nvPr>
            <p:extLst>
              <p:ext uri="{D42A27DB-BD31-4B8C-83A1-F6EECF244321}">
                <p14:modId xmlns:p14="http://schemas.microsoft.com/office/powerpoint/2010/main" val="781655273"/>
              </p:ext>
            </p:extLst>
          </p:nvPr>
        </p:nvGraphicFramePr>
        <p:xfrm>
          <a:off x="280446" y="891251"/>
          <a:ext cx="11409984" cy="5486400"/>
        </p:xfrm>
        <a:graphic>
          <a:graphicData uri="http://schemas.openxmlformats.org/drawingml/2006/table">
            <a:tbl>
              <a:tblPr/>
              <a:tblGrid>
                <a:gridCol w="1901664">
                  <a:extLst>
                    <a:ext uri="{9D8B030D-6E8A-4147-A177-3AD203B41FA5}">
                      <a16:colId xmlns:a16="http://schemas.microsoft.com/office/drawing/2014/main" val="4152721002"/>
                    </a:ext>
                  </a:extLst>
                </a:gridCol>
                <a:gridCol w="1901664">
                  <a:extLst>
                    <a:ext uri="{9D8B030D-6E8A-4147-A177-3AD203B41FA5}">
                      <a16:colId xmlns:a16="http://schemas.microsoft.com/office/drawing/2014/main" val="3534850077"/>
                    </a:ext>
                  </a:extLst>
                </a:gridCol>
                <a:gridCol w="1901664">
                  <a:extLst>
                    <a:ext uri="{9D8B030D-6E8A-4147-A177-3AD203B41FA5}">
                      <a16:colId xmlns:a16="http://schemas.microsoft.com/office/drawing/2014/main" val="550335726"/>
                    </a:ext>
                  </a:extLst>
                </a:gridCol>
                <a:gridCol w="1901664">
                  <a:extLst>
                    <a:ext uri="{9D8B030D-6E8A-4147-A177-3AD203B41FA5}">
                      <a16:colId xmlns:a16="http://schemas.microsoft.com/office/drawing/2014/main" val="1346968050"/>
                    </a:ext>
                  </a:extLst>
                </a:gridCol>
                <a:gridCol w="1901664">
                  <a:extLst>
                    <a:ext uri="{9D8B030D-6E8A-4147-A177-3AD203B41FA5}">
                      <a16:colId xmlns:a16="http://schemas.microsoft.com/office/drawing/2014/main" val="3606164906"/>
                    </a:ext>
                  </a:extLst>
                </a:gridCol>
                <a:gridCol w="1901664">
                  <a:extLst>
                    <a:ext uri="{9D8B030D-6E8A-4147-A177-3AD203B41FA5}">
                      <a16:colId xmlns:a16="http://schemas.microsoft.com/office/drawing/2014/main" val="1727459213"/>
                    </a:ext>
                  </a:extLst>
                </a:gridCol>
              </a:tblGrid>
              <a:tr h="1229038">
                <a:tc>
                  <a:txBody>
                    <a:bodyPr/>
                    <a:lstStyle/>
                    <a:p>
                      <a:r>
                        <a:rPr lang="en-IN" b="1" dirty="0"/>
                        <a:t>Stage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t>Add Produce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t>Confirm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t>Payment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t>Delivery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b="1" dirty="0"/>
                        <a:t>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295054"/>
                  </a:ext>
                </a:extLst>
              </a:tr>
              <a:tr h="1799286">
                <a:tc>
                  <a:txBody>
                    <a:bodyPr/>
                    <a:lstStyle/>
                    <a:p>
                      <a:r>
                        <a:rPr lang="en-IN" b="1" dirty="0"/>
                        <a:t>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Uploads crop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a:t>Accepts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Gets paid via UPI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Logistic partner delivers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Leaves rating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9027581"/>
                  </a:ext>
                </a:extLst>
              </a:tr>
              <a:tr h="1229038">
                <a:tc>
                  <a:txBody>
                    <a:bodyPr/>
                    <a:lstStyle/>
                    <a:p>
                      <a:r>
                        <a:rPr lang="en-IN" b="1" dirty="0"/>
                        <a:t>Touchpoints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App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Notifications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UPI/Wallet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Tracking 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Feedback 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915592"/>
                  </a:ext>
                </a:extLst>
              </a:tr>
              <a:tr h="1229038">
                <a:tc>
                  <a:txBody>
                    <a:bodyPr/>
                    <a:lstStyle/>
                    <a:p>
                      <a:r>
                        <a:rPr lang="en-IN" b="1" dirty="0"/>
                        <a:t>Emotions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Hopeful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Happy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Satisfied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a:t>Anxious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a:t>Proud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8215929"/>
                  </a:ext>
                </a:extLst>
              </a:tr>
            </a:tbl>
          </a:graphicData>
        </a:graphic>
      </p:graphicFrame>
    </p:spTree>
    <p:extLst>
      <p:ext uri="{BB962C8B-B14F-4D97-AF65-F5344CB8AC3E}">
        <p14:creationId xmlns:p14="http://schemas.microsoft.com/office/powerpoint/2010/main" val="10137617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12F1-D595-FC34-35FD-AE798351D31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A29A0BE-B2B7-C0B9-7080-23DFE3AA2917}"/>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9BB1CCAE-E94B-AC3C-C1EE-83A21D93B01A}"/>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BB56E164-2F7E-3B1B-3195-608E6A00F759}"/>
              </a:ext>
            </a:extLst>
          </p:cNvPr>
          <p:cNvSpPr txBox="1">
            <a:spLocks/>
          </p:cNvSpPr>
          <p:nvPr/>
        </p:nvSpPr>
        <p:spPr>
          <a:xfrm>
            <a:off x="3765450" y="-59883"/>
            <a:ext cx="4661100" cy="939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Service Blueprint</a:t>
            </a:r>
          </a:p>
        </p:txBody>
      </p:sp>
      <p:graphicFrame>
        <p:nvGraphicFramePr>
          <p:cNvPr id="2" name="Table 1">
            <a:extLst>
              <a:ext uri="{FF2B5EF4-FFF2-40B4-BE49-F238E27FC236}">
                <a16:creationId xmlns:a16="http://schemas.microsoft.com/office/drawing/2014/main" id="{F79435DA-4EFA-4585-D52A-EC021C5EAE2F}"/>
              </a:ext>
            </a:extLst>
          </p:cNvPr>
          <p:cNvGraphicFramePr>
            <a:graphicFrameLocks noGrp="1"/>
          </p:cNvGraphicFramePr>
          <p:nvPr>
            <p:extLst>
              <p:ext uri="{D42A27DB-BD31-4B8C-83A1-F6EECF244321}">
                <p14:modId xmlns:p14="http://schemas.microsoft.com/office/powerpoint/2010/main" val="1182583218"/>
              </p:ext>
            </p:extLst>
          </p:nvPr>
        </p:nvGraphicFramePr>
        <p:xfrm>
          <a:off x="497711" y="1122744"/>
          <a:ext cx="10856088" cy="4734046"/>
        </p:xfrm>
        <a:graphic>
          <a:graphicData uri="http://schemas.openxmlformats.org/drawingml/2006/table">
            <a:tbl>
              <a:tblPr/>
              <a:tblGrid>
                <a:gridCol w="1809348">
                  <a:extLst>
                    <a:ext uri="{9D8B030D-6E8A-4147-A177-3AD203B41FA5}">
                      <a16:colId xmlns:a16="http://schemas.microsoft.com/office/drawing/2014/main" val="720358723"/>
                    </a:ext>
                  </a:extLst>
                </a:gridCol>
                <a:gridCol w="1809348">
                  <a:extLst>
                    <a:ext uri="{9D8B030D-6E8A-4147-A177-3AD203B41FA5}">
                      <a16:colId xmlns:a16="http://schemas.microsoft.com/office/drawing/2014/main" val="1552151223"/>
                    </a:ext>
                  </a:extLst>
                </a:gridCol>
                <a:gridCol w="1809348">
                  <a:extLst>
                    <a:ext uri="{9D8B030D-6E8A-4147-A177-3AD203B41FA5}">
                      <a16:colId xmlns:a16="http://schemas.microsoft.com/office/drawing/2014/main" val="3515686443"/>
                    </a:ext>
                  </a:extLst>
                </a:gridCol>
                <a:gridCol w="1809348">
                  <a:extLst>
                    <a:ext uri="{9D8B030D-6E8A-4147-A177-3AD203B41FA5}">
                      <a16:colId xmlns:a16="http://schemas.microsoft.com/office/drawing/2014/main" val="3460371853"/>
                    </a:ext>
                  </a:extLst>
                </a:gridCol>
                <a:gridCol w="1809348">
                  <a:extLst>
                    <a:ext uri="{9D8B030D-6E8A-4147-A177-3AD203B41FA5}">
                      <a16:colId xmlns:a16="http://schemas.microsoft.com/office/drawing/2014/main" val="1897020713"/>
                    </a:ext>
                  </a:extLst>
                </a:gridCol>
                <a:gridCol w="1809348">
                  <a:extLst>
                    <a:ext uri="{9D8B030D-6E8A-4147-A177-3AD203B41FA5}">
                      <a16:colId xmlns:a16="http://schemas.microsoft.com/office/drawing/2014/main" val="343429455"/>
                    </a:ext>
                  </a:extLst>
                </a:gridCol>
              </a:tblGrid>
              <a:tr h="757447">
                <a:tc>
                  <a:txBody>
                    <a:bodyPr/>
                    <a:lstStyle/>
                    <a:p>
                      <a:r>
                        <a:rPr lang="en-IN" sz="2000" b="1" dirty="0"/>
                        <a:t>Stage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App Upload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Order Confirm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Payment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Logistics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dirty="0"/>
                        <a:t>Post-Delivery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774705"/>
                  </a:ext>
                </a:extLst>
              </a:tr>
              <a:tr h="1325533">
                <a:tc>
                  <a:txBody>
                    <a:bodyPr/>
                    <a:lstStyle/>
                    <a:p>
                      <a:r>
                        <a:rPr lang="en-IN" sz="2000" b="1" dirty="0"/>
                        <a:t>Frontstage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Product 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Order status update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UPI confirmation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Real-time tracking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Rating screen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748172"/>
                  </a:ext>
                </a:extLst>
              </a:tr>
              <a:tr h="1325533">
                <a:tc>
                  <a:txBody>
                    <a:bodyPr/>
                    <a:lstStyle/>
                    <a:p>
                      <a:r>
                        <a:rPr lang="en-IN" sz="2000" b="1" dirty="0"/>
                        <a:t>Backstage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Crop 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Order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Payment split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Delivery scheduling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Follow-up message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0703149"/>
                  </a:ext>
                </a:extLst>
              </a:tr>
              <a:tr h="1325533">
                <a:tc>
                  <a:txBody>
                    <a:bodyPr/>
                    <a:lstStyle/>
                    <a:p>
                      <a:r>
                        <a:rPr lang="en-IN" sz="2000" b="1" dirty="0"/>
                        <a:t>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Helpdesk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Chatbot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FAQs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Route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Returns &amp; Refunds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87512"/>
                  </a:ext>
                </a:extLst>
              </a:tr>
            </a:tbl>
          </a:graphicData>
        </a:graphic>
      </p:graphicFrame>
    </p:spTree>
    <p:extLst>
      <p:ext uri="{BB962C8B-B14F-4D97-AF65-F5344CB8AC3E}">
        <p14:creationId xmlns:p14="http://schemas.microsoft.com/office/powerpoint/2010/main" val="20794842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F3B54-9152-3CD1-D79D-9DC6F02730D6}"/>
            </a:ext>
          </a:extLst>
        </p:cNvPr>
        <p:cNvGrpSpPr/>
        <p:nvPr/>
      </p:nvGrpSpPr>
      <p:grpSpPr>
        <a:xfrm>
          <a:off x="0" y="0"/>
          <a:ext cx="0" cy="0"/>
          <a:chOff x="0" y="0"/>
          <a:chExt cx="0" cy="0"/>
        </a:xfrm>
      </p:grpSpPr>
      <p:sp>
        <p:nvSpPr>
          <p:cNvPr id="189" name="Rectangle: Rounded Corners 188">
            <a:extLst>
              <a:ext uri="{FF2B5EF4-FFF2-40B4-BE49-F238E27FC236}">
                <a16:creationId xmlns:a16="http://schemas.microsoft.com/office/drawing/2014/main" id="{5EC6FFBB-5E84-66E3-7485-4EE43730ABD7}"/>
              </a:ext>
            </a:extLst>
          </p:cNvPr>
          <p:cNvSpPr/>
          <p:nvPr/>
        </p:nvSpPr>
        <p:spPr>
          <a:xfrm>
            <a:off x="6368319" y="2442150"/>
            <a:ext cx="1291381"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Rectangle: Rounded Corners 186">
            <a:extLst>
              <a:ext uri="{FF2B5EF4-FFF2-40B4-BE49-F238E27FC236}">
                <a16:creationId xmlns:a16="http://schemas.microsoft.com/office/drawing/2014/main" id="{637C8FDD-4032-1957-D83C-7EA776FC144B}"/>
              </a:ext>
            </a:extLst>
          </p:cNvPr>
          <p:cNvSpPr/>
          <p:nvPr/>
        </p:nvSpPr>
        <p:spPr>
          <a:xfrm>
            <a:off x="2444594" y="2445944"/>
            <a:ext cx="1064967"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TextBox 183">
            <a:extLst>
              <a:ext uri="{FF2B5EF4-FFF2-40B4-BE49-F238E27FC236}">
                <a16:creationId xmlns:a16="http://schemas.microsoft.com/office/drawing/2014/main" id="{0D6BAC50-FA90-900D-4613-B0114C753DA9}"/>
              </a:ext>
            </a:extLst>
          </p:cNvPr>
          <p:cNvSpPr txBox="1"/>
          <p:nvPr/>
        </p:nvSpPr>
        <p:spPr>
          <a:xfrm>
            <a:off x="6298680" y="2442150"/>
            <a:ext cx="1433379" cy="400110"/>
          </a:xfrm>
          <a:prstGeom prst="rect">
            <a:avLst/>
          </a:prstGeom>
          <a:noFill/>
        </p:spPr>
        <p:txBody>
          <a:bodyPr wrap="square" rtlCol="0">
            <a:spAutoFit/>
          </a:bodyPr>
          <a:lstStyle/>
          <a:p>
            <a:r>
              <a:rPr lang="en-IN" sz="2000" b="1" dirty="0" err="1"/>
              <a:t>Communtiy</a:t>
            </a:r>
            <a:endParaRPr lang="en-IN" sz="2000" b="1" dirty="0"/>
          </a:p>
        </p:txBody>
      </p:sp>
      <p:sp>
        <p:nvSpPr>
          <p:cNvPr id="4" name="Title 1">
            <a:extLst>
              <a:ext uri="{FF2B5EF4-FFF2-40B4-BE49-F238E27FC236}">
                <a16:creationId xmlns:a16="http://schemas.microsoft.com/office/drawing/2014/main" id="{9095C370-7269-0227-EE8B-52335DCED507}"/>
              </a:ext>
            </a:extLst>
          </p:cNvPr>
          <p:cNvSpPr txBox="1">
            <a:spLocks/>
          </p:cNvSpPr>
          <p:nvPr/>
        </p:nvSpPr>
        <p:spPr>
          <a:xfrm>
            <a:off x="3112722" y="0"/>
            <a:ext cx="5654040" cy="974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Information Architecture</a:t>
            </a:r>
          </a:p>
        </p:txBody>
      </p:sp>
      <p:sp>
        <p:nvSpPr>
          <p:cNvPr id="181" name="TextBox 180">
            <a:extLst>
              <a:ext uri="{FF2B5EF4-FFF2-40B4-BE49-F238E27FC236}">
                <a16:creationId xmlns:a16="http://schemas.microsoft.com/office/drawing/2014/main" id="{C1720DE6-7CA3-3A5A-32FF-87F5967E1ED9}"/>
              </a:ext>
            </a:extLst>
          </p:cNvPr>
          <p:cNvSpPr txBox="1"/>
          <p:nvPr/>
        </p:nvSpPr>
        <p:spPr>
          <a:xfrm>
            <a:off x="5223052" y="1151638"/>
            <a:ext cx="1433379" cy="400110"/>
          </a:xfrm>
          <a:prstGeom prst="rect">
            <a:avLst/>
          </a:prstGeom>
          <a:noFill/>
        </p:spPr>
        <p:txBody>
          <a:bodyPr wrap="square" rtlCol="0">
            <a:spAutoFit/>
          </a:bodyPr>
          <a:lstStyle/>
          <a:p>
            <a:r>
              <a:rPr lang="en-IN" sz="2000" b="1" dirty="0"/>
              <a:t>Main page</a:t>
            </a:r>
          </a:p>
        </p:txBody>
      </p:sp>
      <p:sp>
        <p:nvSpPr>
          <p:cNvPr id="182" name="TextBox 181">
            <a:extLst>
              <a:ext uri="{FF2B5EF4-FFF2-40B4-BE49-F238E27FC236}">
                <a16:creationId xmlns:a16="http://schemas.microsoft.com/office/drawing/2014/main" id="{6F30726B-C418-A920-B10B-0FA01A49DC8C}"/>
              </a:ext>
            </a:extLst>
          </p:cNvPr>
          <p:cNvSpPr txBox="1"/>
          <p:nvPr/>
        </p:nvSpPr>
        <p:spPr>
          <a:xfrm>
            <a:off x="8354206" y="2407722"/>
            <a:ext cx="1330244" cy="400110"/>
          </a:xfrm>
          <a:prstGeom prst="rect">
            <a:avLst/>
          </a:prstGeom>
          <a:noFill/>
        </p:spPr>
        <p:txBody>
          <a:bodyPr wrap="square" rtlCol="0">
            <a:spAutoFit/>
          </a:bodyPr>
          <a:lstStyle/>
          <a:p>
            <a:r>
              <a:rPr lang="en-IN" sz="2000" b="1" dirty="0"/>
              <a:t>My order</a:t>
            </a:r>
          </a:p>
        </p:txBody>
      </p:sp>
      <p:sp>
        <p:nvSpPr>
          <p:cNvPr id="185" name="TextBox 184">
            <a:extLst>
              <a:ext uri="{FF2B5EF4-FFF2-40B4-BE49-F238E27FC236}">
                <a16:creationId xmlns:a16="http://schemas.microsoft.com/office/drawing/2014/main" id="{263FAE81-E91E-B971-81AA-C62BE1F6316A}"/>
              </a:ext>
            </a:extLst>
          </p:cNvPr>
          <p:cNvSpPr txBox="1"/>
          <p:nvPr/>
        </p:nvSpPr>
        <p:spPr>
          <a:xfrm>
            <a:off x="2581658" y="2445956"/>
            <a:ext cx="927903" cy="415238"/>
          </a:xfrm>
          <a:prstGeom prst="rect">
            <a:avLst/>
          </a:prstGeom>
          <a:noFill/>
        </p:spPr>
        <p:txBody>
          <a:bodyPr wrap="square" rtlCol="0">
            <a:spAutoFit/>
          </a:bodyPr>
          <a:lstStyle/>
          <a:p>
            <a:r>
              <a:rPr lang="en-IN" sz="2000" b="1" dirty="0"/>
              <a:t>Home</a:t>
            </a:r>
          </a:p>
        </p:txBody>
      </p:sp>
      <p:sp>
        <p:nvSpPr>
          <p:cNvPr id="186" name="TextBox 185">
            <a:extLst>
              <a:ext uri="{FF2B5EF4-FFF2-40B4-BE49-F238E27FC236}">
                <a16:creationId xmlns:a16="http://schemas.microsoft.com/office/drawing/2014/main" id="{F880D6B1-80B6-D32A-4064-88BEB1D8B93C}"/>
              </a:ext>
            </a:extLst>
          </p:cNvPr>
          <p:cNvSpPr txBox="1"/>
          <p:nvPr/>
        </p:nvSpPr>
        <p:spPr>
          <a:xfrm>
            <a:off x="2513125" y="4398917"/>
            <a:ext cx="1365456" cy="707886"/>
          </a:xfrm>
          <a:prstGeom prst="rect">
            <a:avLst/>
          </a:prstGeom>
          <a:noFill/>
        </p:spPr>
        <p:txBody>
          <a:bodyPr wrap="square" rtlCol="0">
            <a:spAutoFit/>
          </a:bodyPr>
          <a:lstStyle/>
          <a:p>
            <a:r>
              <a:rPr kumimoji="0" lang="en-US" altLang="en-US" sz="2000" b="1" i="0" u="none" strike="noStrike" cap="none" normalizeH="0" baseline="0" dirty="0">
                <a:ln>
                  <a:noFill/>
                </a:ln>
                <a:solidFill>
                  <a:schemeClr val="tx1"/>
                </a:solidFill>
                <a:effectLst/>
                <a:latin typeface="Arial" panose="020B0604020202020204" pitchFamily="34" charset="0"/>
              </a:rPr>
              <a:t>Payment</a:t>
            </a: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IN" sz="2000" b="1" dirty="0"/>
          </a:p>
        </p:txBody>
      </p:sp>
      <p:sp>
        <p:nvSpPr>
          <p:cNvPr id="188" name="Rectangle: Rounded Corners 187">
            <a:extLst>
              <a:ext uri="{FF2B5EF4-FFF2-40B4-BE49-F238E27FC236}">
                <a16:creationId xmlns:a16="http://schemas.microsoft.com/office/drawing/2014/main" id="{479F61D0-0B85-EF94-ADCD-0045A5616B0F}"/>
              </a:ext>
            </a:extLst>
          </p:cNvPr>
          <p:cNvSpPr/>
          <p:nvPr/>
        </p:nvSpPr>
        <p:spPr>
          <a:xfrm>
            <a:off x="4364241" y="2445944"/>
            <a:ext cx="1064967"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Rectangle: Rounded Corners 189">
            <a:extLst>
              <a:ext uri="{FF2B5EF4-FFF2-40B4-BE49-F238E27FC236}">
                <a16:creationId xmlns:a16="http://schemas.microsoft.com/office/drawing/2014/main" id="{9DAC7304-33B0-2DB6-6445-3F59E9CA84B5}"/>
              </a:ext>
            </a:extLst>
          </p:cNvPr>
          <p:cNvSpPr/>
          <p:nvPr/>
        </p:nvSpPr>
        <p:spPr>
          <a:xfrm>
            <a:off x="8256575" y="2400158"/>
            <a:ext cx="1291381"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Rectangle: Rounded Corners 191">
            <a:extLst>
              <a:ext uri="{FF2B5EF4-FFF2-40B4-BE49-F238E27FC236}">
                <a16:creationId xmlns:a16="http://schemas.microsoft.com/office/drawing/2014/main" id="{C2E257FE-2FD8-E744-2FA7-4AC9DE7653B8}"/>
              </a:ext>
            </a:extLst>
          </p:cNvPr>
          <p:cNvSpPr/>
          <p:nvPr/>
        </p:nvSpPr>
        <p:spPr>
          <a:xfrm>
            <a:off x="5223052" y="1151638"/>
            <a:ext cx="1291381"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3" name="TextBox 192">
            <a:extLst>
              <a:ext uri="{FF2B5EF4-FFF2-40B4-BE49-F238E27FC236}">
                <a16:creationId xmlns:a16="http://schemas.microsoft.com/office/drawing/2014/main" id="{AB1A4F55-1550-1DE9-7218-C58B4BB431A9}"/>
              </a:ext>
            </a:extLst>
          </p:cNvPr>
          <p:cNvSpPr txBox="1"/>
          <p:nvPr/>
        </p:nvSpPr>
        <p:spPr>
          <a:xfrm>
            <a:off x="4157219" y="3410494"/>
            <a:ext cx="1692569" cy="400110"/>
          </a:xfrm>
          <a:prstGeom prst="rect">
            <a:avLst/>
          </a:prstGeom>
          <a:noFill/>
        </p:spPr>
        <p:txBody>
          <a:bodyPr wrap="square" rtlCol="0">
            <a:spAutoFit/>
          </a:bodyPr>
          <a:lstStyle/>
          <a:p>
            <a:r>
              <a:rPr lang="en-IN" sz="2000" b="1" dirty="0"/>
              <a:t>Shopping cart</a:t>
            </a:r>
          </a:p>
        </p:txBody>
      </p:sp>
      <p:sp>
        <p:nvSpPr>
          <p:cNvPr id="194" name="Rectangle: Rounded Corners 193">
            <a:extLst>
              <a:ext uri="{FF2B5EF4-FFF2-40B4-BE49-F238E27FC236}">
                <a16:creationId xmlns:a16="http://schemas.microsoft.com/office/drawing/2014/main" id="{C27D4E24-03EC-40C0-DB11-F05D2D1CA825}"/>
              </a:ext>
            </a:extLst>
          </p:cNvPr>
          <p:cNvSpPr/>
          <p:nvPr/>
        </p:nvSpPr>
        <p:spPr>
          <a:xfrm>
            <a:off x="4082319" y="3395367"/>
            <a:ext cx="1692569"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Arrow: Right 194">
            <a:extLst>
              <a:ext uri="{FF2B5EF4-FFF2-40B4-BE49-F238E27FC236}">
                <a16:creationId xmlns:a16="http://schemas.microsoft.com/office/drawing/2014/main" id="{2B6BDD2C-5AA9-6100-6F28-FF3220032EC2}"/>
              </a:ext>
            </a:extLst>
          </p:cNvPr>
          <p:cNvSpPr/>
          <p:nvPr/>
        </p:nvSpPr>
        <p:spPr>
          <a:xfrm rot="5400000">
            <a:off x="4670267" y="2087519"/>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Arrow: Right 196">
            <a:extLst>
              <a:ext uri="{FF2B5EF4-FFF2-40B4-BE49-F238E27FC236}">
                <a16:creationId xmlns:a16="http://schemas.microsoft.com/office/drawing/2014/main" id="{743CF174-1D37-386E-2F1B-A691FB29099A}"/>
              </a:ext>
            </a:extLst>
          </p:cNvPr>
          <p:cNvSpPr/>
          <p:nvPr/>
        </p:nvSpPr>
        <p:spPr>
          <a:xfrm rot="5400000">
            <a:off x="6729847" y="2083240"/>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Arrow: Right 197">
            <a:extLst>
              <a:ext uri="{FF2B5EF4-FFF2-40B4-BE49-F238E27FC236}">
                <a16:creationId xmlns:a16="http://schemas.microsoft.com/office/drawing/2014/main" id="{947DFDAD-59A3-72B7-7F74-1EC86ADB6763}"/>
              </a:ext>
            </a:extLst>
          </p:cNvPr>
          <p:cNvSpPr/>
          <p:nvPr/>
        </p:nvSpPr>
        <p:spPr>
          <a:xfrm rot="5400000">
            <a:off x="8688035" y="2070061"/>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Arrow: Right 198">
            <a:extLst>
              <a:ext uri="{FF2B5EF4-FFF2-40B4-BE49-F238E27FC236}">
                <a16:creationId xmlns:a16="http://schemas.microsoft.com/office/drawing/2014/main" id="{9293A904-4AE9-31FC-6343-22E452BFAC07}"/>
              </a:ext>
            </a:extLst>
          </p:cNvPr>
          <p:cNvSpPr/>
          <p:nvPr/>
        </p:nvSpPr>
        <p:spPr>
          <a:xfrm rot="5400000">
            <a:off x="2661383" y="2070061"/>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Arrow: Right 199">
            <a:extLst>
              <a:ext uri="{FF2B5EF4-FFF2-40B4-BE49-F238E27FC236}">
                <a16:creationId xmlns:a16="http://schemas.microsoft.com/office/drawing/2014/main" id="{5AAD17BC-24C7-6AA6-92C2-653DCB85E8AB}"/>
              </a:ext>
            </a:extLst>
          </p:cNvPr>
          <p:cNvSpPr/>
          <p:nvPr/>
        </p:nvSpPr>
        <p:spPr>
          <a:xfrm rot="5400000">
            <a:off x="4637445" y="3060601"/>
            <a:ext cx="480924" cy="101392"/>
          </a:xfrm>
          <a:prstGeom prst="rightArrow">
            <a:avLst>
              <a:gd name="adj1" fmla="val 50000"/>
              <a:gd name="adj2"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Arrow: Right 200">
            <a:extLst>
              <a:ext uri="{FF2B5EF4-FFF2-40B4-BE49-F238E27FC236}">
                <a16:creationId xmlns:a16="http://schemas.microsoft.com/office/drawing/2014/main" id="{3D115F45-3F76-7B96-32E1-FEA2B583DAEA}"/>
              </a:ext>
            </a:extLst>
          </p:cNvPr>
          <p:cNvSpPr/>
          <p:nvPr/>
        </p:nvSpPr>
        <p:spPr>
          <a:xfrm rot="5400000">
            <a:off x="6765914" y="3074606"/>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TextBox 201">
            <a:extLst>
              <a:ext uri="{FF2B5EF4-FFF2-40B4-BE49-F238E27FC236}">
                <a16:creationId xmlns:a16="http://schemas.microsoft.com/office/drawing/2014/main" id="{9FBE28DB-22C5-6C3B-CDF6-AF3404B52105}"/>
              </a:ext>
            </a:extLst>
          </p:cNvPr>
          <p:cNvSpPr txBox="1"/>
          <p:nvPr/>
        </p:nvSpPr>
        <p:spPr>
          <a:xfrm>
            <a:off x="6430075" y="3408344"/>
            <a:ext cx="1183385" cy="400110"/>
          </a:xfrm>
          <a:prstGeom prst="rect">
            <a:avLst/>
          </a:prstGeom>
          <a:noFill/>
        </p:spPr>
        <p:txBody>
          <a:bodyPr wrap="square" rtlCol="0">
            <a:spAutoFit/>
          </a:bodyPr>
          <a:lstStyle/>
          <a:p>
            <a:r>
              <a:rPr lang="en-IN" sz="2000" b="1" dirty="0"/>
              <a:t>Contacts</a:t>
            </a:r>
          </a:p>
        </p:txBody>
      </p:sp>
      <p:sp>
        <p:nvSpPr>
          <p:cNvPr id="203" name="Rectangle: Rounded Corners 202">
            <a:extLst>
              <a:ext uri="{FF2B5EF4-FFF2-40B4-BE49-F238E27FC236}">
                <a16:creationId xmlns:a16="http://schemas.microsoft.com/office/drawing/2014/main" id="{1B2E1DAF-2456-05F7-BE00-0C3FDEB2D47A}"/>
              </a:ext>
            </a:extLst>
          </p:cNvPr>
          <p:cNvSpPr/>
          <p:nvPr/>
        </p:nvSpPr>
        <p:spPr>
          <a:xfrm>
            <a:off x="6368319" y="3393217"/>
            <a:ext cx="1291381"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5" name="Straight Connector 204">
            <a:extLst>
              <a:ext uri="{FF2B5EF4-FFF2-40B4-BE49-F238E27FC236}">
                <a16:creationId xmlns:a16="http://schemas.microsoft.com/office/drawing/2014/main" id="{9E703357-74F7-22C7-071A-6DDF11AC92C5}"/>
              </a:ext>
            </a:extLst>
          </p:cNvPr>
          <p:cNvCxnSpPr>
            <a:cxnSpLocks/>
            <a:stCxn id="199" idx="1"/>
            <a:endCxn id="192" idx="2"/>
          </p:cNvCxnSpPr>
          <p:nvPr/>
        </p:nvCxnSpPr>
        <p:spPr>
          <a:xfrm flipV="1">
            <a:off x="2887840" y="1566875"/>
            <a:ext cx="2980903" cy="327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7BF2F2E-40B8-E6B6-0770-8D76E6277420}"/>
              </a:ext>
            </a:extLst>
          </p:cNvPr>
          <p:cNvCxnSpPr>
            <a:stCxn id="195" idx="1"/>
            <a:endCxn id="192" idx="2"/>
          </p:cNvCxnSpPr>
          <p:nvPr/>
        </p:nvCxnSpPr>
        <p:spPr>
          <a:xfrm flipV="1">
            <a:off x="4896724" y="1566875"/>
            <a:ext cx="972019" cy="344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3053958-EB36-7308-003B-A30875838DB3}"/>
              </a:ext>
            </a:extLst>
          </p:cNvPr>
          <p:cNvCxnSpPr>
            <a:stCxn id="192" idx="2"/>
            <a:endCxn id="197" idx="1"/>
          </p:cNvCxnSpPr>
          <p:nvPr/>
        </p:nvCxnSpPr>
        <p:spPr>
          <a:xfrm>
            <a:off x="5868743" y="1566875"/>
            <a:ext cx="1087561" cy="34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D5F8B36-352B-B792-5A73-1FA3FA140D56}"/>
              </a:ext>
            </a:extLst>
          </p:cNvPr>
          <p:cNvCxnSpPr>
            <a:cxnSpLocks/>
          </p:cNvCxnSpPr>
          <p:nvPr/>
        </p:nvCxnSpPr>
        <p:spPr>
          <a:xfrm>
            <a:off x="5919439" y="1575264"/>
            <a:ext cx="3045749" cy="327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Arrow: Right 212">
            <a:extLst>
              <a:ext uri="{FF2B5EF4-FFF2-40B4-BE49-F238E27FC236}">
                <a16:creationId xmlns:a16="http://schemas.microsoft.com/office/drawing/2014/main" id="{1963F340-FB6B-CC3F-E367-72CFF328D945}"/>
              </a:ext>
            </a:extLst>
          </p:cNvPr>
          <p:cNvSpPr/>
          <p:nvPr/>
        </p:nvSpPr>
        <p:spPr>
          <a:xfrm rot="5400000">
            <a:off x="2877735" y="4086454"/>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TextBox 213">
            <a:extLst>
              <a:ext uri="{FF2B5EF4-FFF2-40B4-BE49-F238E27FC236}">
                <a16:creationId xmlns:a16="http://schemas.microsoft.com/office/drawing/2014/main" id="{F44976A9-7F5B-FDB3-E159-7F2BD1656338}"/>
              </a:ext>
            </a:extLst>
          </p:cNvPr>
          <p:cNvSpPr txBox="1"/>
          <p:nvPr/>
        </p:nvSpPr>
        <p:spPr>
          <a:xfrm>
            <a:off x="4501305" y="2445943"/>
            <a:ext cx="927903" cy="415238"/>
          </a:xfrm>
          <a:prstGeom prst="rect">
            <a:avLst/>
          </a:prstGeom>
          <a:noFill/>
        </p:spPr>
        <p:txBody>
          <a:bodyPr wrap="square" rtlCol="0">
            <a:spAutoFit/>
          </a:bodyPr>
          <a:lstStyle/>
          <a:p>
            <a:r>
              <a:rPr lang="en-IN" sz="2000" b="1" dirty="0"/>
              <a:t>Shop</a:t>
            </a:r>
          </a:p>
        </p:txBody>
      </p:sp>
      <p:cxnSp>
        <p:nvCxnSpPr>
          <p:cNvPr id="217" name="Straight Connector 216">
            <a:extLst>
              <a:ext uri="{FF2B5EF4-FFF2-40B4-BE49-F238E27FC236}">
                <a16:creationId xmlns:a16="http://schemas.microsoft.com/office/drawing/2014/main" id="{46AA4C9A-A328-1D7A-B26E-3BBF6852522F}"/>
              </a:ext>
            </a:extLst>
          </p:cNvPr>
          <p:cNvCxnSpPr>
            <a:cxnSpLocks/>
            <a:stCxn id="213" idx="1"/>
            <a:endCxn id="188" idx="2"/>
          </p:cNvCxnSpPr>
          <p:nvPr/>
        </p:nvCxnSpPr>
        <p:spPr>
          <a:xfrm flipV="1">
            <a:off x="3104192" y="2861181"/>
            <a:ext cx="1792533" cy="1049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Rectangle: Rounded Corners 219">
            <a:extLst>
              <a:ext uri="{FF2B5EF4-FFF2-40B4-BE49-F238E27FC236}">
                <a16:creationId xmlns:a16="http://schemas.microsoft.com/office/drawing/2014/main" id="{59D3E76D-C50F-6A4A-6B53-7F6682D2591C}"/>
              </a:ext>
            </a:extLst>
          </p:cNvPr>
          <p:cNvSpPr/>
          <p:nvPr/>
        </p:nvSpPr>
        <p:spPr>
          <a:xfrm>
            <a:off x="2513125" y="4398904"/>
            <a:ext cx="1246075"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TextBox 223">
            <a:extLst>
              <a:ext uri="{FF2B5EF4-FFF2-40B4-BE49-F238E27FC236}">
                <a16:creationId xmlns:a16="http://schemas.microsoft.com/office/drawing/2014/main" id="{79036B0B-7C31-1E52-CC13-28A7580DB53B}"/>
              </a:ext>
            </a:extLst>
          </p:cNvPr>
          <p:cNvSpPr txBox="1"/>
          <p:nvPr/>
        </p:nvSpPr>
        <p:spPr>
          <a:xfrm>
            <a:off x="6430075" y="4406467"/>
            <a:ext cx="1183385" cy="400110"/>
          </a:xfrm>
          <a:prstGeom prst="rect">
            <a:avLst/>
          </a:prstGeom>
          <a:noFill/>
        </p:spPr>
        <p:txBody>
          <a:bodyPr wrap="square" rtlCol="0">
            <a:spAutoFit/>
          </a:bodyPr>
          <a:lstStyle/>
          <a:p>
            <a:r>
              <a:rPr lang="en-IN" sz="2000" b="1" dirty="0"/>
              <a:t>Support</a:t>
            </a:r>
          </a:p>
        </p:txBody>
      </p:sp>
      <p:sp>
        <p:nvSpPr>
          <p:cNvPr id="225" name="Rectangle: Rounded Corners 224">
            <a:extLst>
              <a:ext uri="{FF2B5EF4-FFF2-40B4-BE49-F238E27FC236}">
                <a16:creationId xmlns:a16="http://schemas.microsoft.com/office/drawing/2014/main" id="{3C53F29C-25B9-E622-ADB4-5ABC26D31696}"/>
              </a:ext>
            </a:extLst>
          </p:cNvPr>
          <p:cNvSpPr/>
          <p:nvPr/>
        </p:nvSpPr>
        <p:spPr>
          <a:xfrm>
            <a:off x="6368319" y="4406467"/>
            <a:ext cx="1291381"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Arrow: Right 225">
            <a:extLst>
              <a:ext uri="{FF2B5EF4-FFF2-40B4-BE49-F238E27FC236}">
                <a16:creationId xmlns:a16="http://schemas.microsoft.com/office/drawing/2014/main" id="{AC5F19F6-038F-1F8A-4DF5-AD46DBE3E516}"/>
              </a:ext>
            </a:extLst>
          </p:cNvPr>
          <p:cNvSpPr/>
          <p:nvPr/>
        </p:nvSpPr>
        <p:spPr>
          <a:xfrm rot="5400000">
            <a:off x="6765914" y="4063350"/>
            <a:ext cx="452914" cy="10139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TextBox 229">
            <a:extLst>
              <a:ext uri="{FF2B5EF4-FFF2-40B4-BE49-F238E27FC236}">
                <a16:creationId xmlns:a16="http://schemas.microsoft.com/office/drawing/2014/main" id="{7C7E96B6-C49D-4FC7-3642-3F218CEB49FA}"/>
              </a:ext>
            </a:extLst>
          </p:cNvPr>
          <p:cNvSpPr txBox="1"/>
          <p:nvPr/>
        </p:nvSpPr>
        <p:spPr>
          <a:xfrm>
            <a:off x="5558186" y="5091070"/>
            <a:ext cx="1075628" cy="400110"/>
          </a:xfrm>
          <a:prstGeom prst="rect">
            <a:avLst/>
          </a:prstGeom>
          <a:noFill/>
        </p:spPr>
        <p:txBody>
          <a:bodyPr wrap="square" rtlCol="0">
            <a:spAutoFit/>
          </a:bodyPr>
          <a:lstStyle/>
          <a:p>
            <a:r>
              <a:rPr lang="en-IN" sz="2000" b="1" dirty="0"/>
              <a:t>Log out</a:t>
            </a:r>
          </a:p>
        </p:txBody>
      </p:sp>
      <p:sp>
        <p:nvSpPr>
          <p:cNvPr id="231" name="Rectangle: Rounded Corners 230">
            <a:extLst>
              <a:ext uri="{FF2B5EF4-FFF2-40B4-BE49-F238E27FC236}">
                <a16:creationId xmlns:a16="http://schemas.microsoft.com/office/drawing/2014/main" id="{02076DC1-9A1C-AD84-AE71-E9C555DBADE9}"/>
              </a:ext>
            </a:extLst>
          </p:cNvPr>
          <p:cNvSpPr/>
          <p:nvPr/>
        </p:nvSpPr>
        <p:spPr>
          <a:xfrm>
            <a:off x="5558186" y="5092205"/>
            <a:ext cx="1064967"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2" name="Straight Connector 231">
            <a:extLst>
              <a:ext uri="{FF2B5EF4-FFF2-40B4-BE49-F238E27FC236}">
                <a16:creationId xmlns:a16="http://schemas.microsoft.com/office/drawing/2014/main" id="{50D881D8-1562-DD11-7F31-104543C42412}"/>
              </a:ext>
            </a:extLst>
          </p:cNvPr>
          <p:cNvCxnSpPr>
            <a:cxnSpLocks/>
            <a:stCxn id="230" idx="0"/>
            <a:endCxn id="192" idx="2"/>
          </p:cNvCxnSpPr>
          <p:nvPr/>
        </p:nvCxnSpPr>
        <p:spPr>
          <a:xfrm flipH="1" flipV="1">
            <a:off x="5868743" y="1566875"/>
            <a:ext cx="227257" cy="352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8799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AB951-4863-20FA-8F6A-31B59416D046}"/>
            </a:ext>
          </a:extLst>
        </p:cNvPr>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637713A-16D4-72D6-F1F8-8FAB7E55A95C}"/>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C3135834-2478-06FB-141D-D8FDC8C81780}"/>
              </a:ext>
            </a:extLst>
          </p:cNvPr>
          <p:cNvSpPr txBox="1">
            <a:spLocks/>
          </p:cNvSpPr>
          <p:nvPr/>
        </p:nvSpPr>
        <p:spPr>
          <a:xfrm>
            <a:off x="4414520" y="-360137"/>
            <a:ext cx="3362960" cy="1467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TASK FLOW</a:t>
            </a:r>
          </a:p>
        </p:txBody>
      </p:sp>
      <p:grpSp>
        <p:nvGrpSpPr>
          <p:cNvPr id="3" name="object 41">
            <a:extLst>
              <a:ext uri="{FF2B5EF4-FFF2-40B4-BE49-F238E27FC236}">
                <a16:creationId xmlns:a16="http://schemas.microsoft.com/office/drawing/2014/main" id="{953B236D-D177-0BA2-3EDA-1CF8AE9FF3B5}"/>
              </a:ext>
            </a:extLst>
          </p:cNvPr>
          <p:cNvGrpSpPr/>
          <p:nvPr/>
        </p:nvGrpSpPr>
        <p:grpSpPr>
          <a:xfrm>
            <a:off x="2333137" y="911123"/>
            <a:ext cx="9186990" cy="1317830"/>
            <a:chOff x="2812439" y="1512342"/>
            <a:chExt cx="14489676" cy="1912815"/>
          </a:xfrm>
        </p:grpSpPr>
        <p:sp>
          <p:nvSpPr>
            <p:cNvPr id="13" name="object 48">
              <a:extLst>
                <a:ext uri="{FF2B5EF4-FFF2-40B4-BE49-F238E27FC236}">
                  <a16:creationId xmlns:a16="http://schemas.microsoft.com/office/drawing/2014/main" id="{2BD7B11B-0719-971C-B868-AFD99AED055A}"/>
                </a:ext>
              </a:extLst>
            </p:cNvPr>
            <p:cNvSpPr/>
            <p:nvPr/>
          </p:nvSpPr>
          <p:spPr>
            <a:xfrm>
              <a:off x="2812439" y="1638274"/>
              <a:ext cx="288290" cy="0"/>
            </a:xfrm>
            <a:custGeom>
              <a:avLst/>
              <a:gdLst/>
              <a:ahLst/>
              <a:cxnLst/>
              <a:rect l="l" t="t" r="r" b="b"/>
              <a:pathLst>
                <a:path w="288289">
                  <a:moveTo>
                    <a:pt x="0" y="0"/>
                  </a:moveTo>
                  <a:lnTo>
                    <a:pt x="288087" y="0"/>
                  </a:lnTo>
                </a:path>
              </a:pathLst>
            </a:custGeom>
            <a:ln w="28574">
              <a:solidFill>
                <a:srgbClr val="000000"/>
              </a:solidFill>
            </a:ln>
          </p:spPr>
          <p:txBody>
            <a:bodyPr wrap="square" lIns="0" tIns="0" rIns="0" bIns="0" rtlCol="0"/>
            <a:lstStyle/>
            <a:p>
              <a:endParaRPr/>
            </a:p>
          </p:txBody>
        </p:sp>
        <p:sp>
          <p:nvSpPr>
            <p:cNvPr id="14" name="object 49">
              <a:extLst>
                <a:ext uri="{FF2B5EF4-FFF2-40B4-BE49-F238E27FC236}">
                  <a16:creationId xmlns:a16="http://schemas.microsoft.com/office/drawing/2014/main" id="{09BE041F-FBD6-9081-A35B-EBAE86532E8D}"/>
                </a:ext>
              </a:extLst>
            </p:cNvPr>
            <p:cNvSpPr/>
            <p:nvPr/>
          </p:nvSpPr>
          <p:spPr>
            <a:xfrm>
              <a:off x="3043376" y="1595411"/>
              <a:ext cx="57150" cy="85725"/>
            </a:xfrm>
            <a:custGeom>
              <a:avLst/>
              <a:gdLst/>
              <a:ahLst/>
              <a:cxnLst/>
              <a:rect l="l" t="t" r="r" b="b"/>
              <a:pathLst>
                <a:path w="57150" h="85725">
                  <a:moveTo>
                    <a:pt x="0" y="0"/>
                  </a:moveTo>
                  <a:lnTo>
                    <a:pt x="57149" y="42862"/>
                  </a:lnTo>
                  <a:lnTo>
                    <a:pt x="0" y="85724"/>
                  </a:lnTo>
                </a:path>
              </a:pathLst>
            </a:custGeom>
            <a:ln w="28574">
              <a:solidFill>
                <a:srgbClr val="000000"/>
              </a:solidFill>
            </a:ln>
          </p:spPr>
          <p:txBody>
            <a:bodyPr wrap="square" lIns="0" tIns="0" rIns="0" bIns="0" rtlCol="0"/>
            <a:lstStyle/>
            <a:p>
              <a:endParaRPr/>
            </a:p>
          </p:txBody>
        </p:sp>
        <p:sp>
          <p:nvSpPr>
            <p:cNvPr id="15" name="object 50">
              <a:extLst>
                <a:ext uri="{FF2B5EF4-FFF2-40B4-BE49-F238E27FC236}">
                  <a16:creationId xmlns:a16="http://schemas.microsoft.com/office/drawing/2014/main" id="{EC194C18-1C65-B4FB-C5B9-87A5BCCA7068}"/>
                </a:ext>
              </a:extLst>
            </p:cNvPr>
            <p:cNvSpPr/>
            <p:nvPr/>
          </p:nvSpPr>
          <p:spPr>
            <a:xfrm>
              <a:off x="5290873" y="1598067"/>
              <a:ext cx="288290" cy="0"/>
            </a:xfrm>
            <a:custGeom>
              <a:avLst/>
              <a:gdLst/>
              <a:ahLst/>
              <a:cxnLst/>
              <a:rect l="l" t="t" r="r" b="b"/>
              <a:pathLst>
                <a:path w="288289">
                  <a:moveTo>
                    <a:pt x="0" y="0"/>
                  </a:moveTo>
                  <a:lnTo>
                    <a:pt x="288087" y="0"/>
                  </a:lnTo>
                </a:path>
              </a:pathLst>
            </a:custGeom>
            <a:ln w="28574">
              <a:solidFill>
                <a:srgbClr val="000000"/>
              </a:solidFill>
            </a:ln>
          </p:spPr>
          <p:txBody>
            <a:bodyPr wrap="square" lIns="0" tIns="0" rIns="0" bIns="0" rtlCol="0"/>
            <a:lstStyle/>
            <a:p>
              <a:endParaRPr/>
            </a:p>
          </p:txBody>
        </p:sp>
        <p:sp>
          <p:nvSpPr>
            <p:cNvPr id="16" name="object 51">
              <a:extLst>
                <a:ext uri="{FF2B5EF4-FFF2-40B4-BE49-F238E27FC236}">
                  <a16:creationId xmlns:a16="http://schemas.microsoft.com/office/drawing/2014/main" id="{B1E49BD9-AE18-5A6F-8E5C-C25ED51A906B}"/>
                </a:ext>
              </a:extLst>
            </p:cNvPr>
            <p:cNvSpPr/>
            <p:nvPr/>
          </p:nvSpPr>
          <p:spPr>
            <a:xfrm>
              <a:off x="5521811" y="1555204"/>
              <a:ext cx="57150" cy="85725"/>
            </a:xfrm>
            <a:custGeom>
              <a:avLst/>
              <a:gdLst/>
              <a:ahLst/>
              <a:cxnLst/>
              <a:rect l="l" t="t" r="r" b="b"/>
              <a:pathLst>
                <a:path w="57150" h="85725">
                  <a:moveTo>
                    <a:pt x="0" y="0"/>
                  </a:moveTo>
                  <a:lnTo>
                    <a:pt x="57149" y="42862"/>
                  </a:lnTo>
                  <a:lnTo>
                    <a:pt x="0" y="85724"/>
                  </a:lnTo>
                </a:path>
              </a:pathLst>
            </a:custGeom>
            <a:ln w="28574">
              <a:solidFill>
                <a:srgbClr val="000000"/>
              </a:solidFill>
            </a:ln>
          </p:spPr>
          <p:txBody>
            <a:bodyPr wrap="square" lIns="0" tIns="0" rIns="0" bIns="0" rtlCol="0"/>
            <a:lstStyle/>
            <a:p>
              <a:endParaRPr dirty="0"/>
            </a:p>
          </p:txBody>
        </p:sp>
        <p:sp>
          <p:nvSpPr>
            <p:cNvPr id="17" name="object 52">
              <a:extLst>
                <a:ext uri="{FF2B5EF4-FFF2-40B4-BE49-F238E27FC236}">
                  <a16:creationId xmlns:a16="http://schemas.microsoft.com/office/drawing/2014/main" id="{D8C4AB35-A1E3-AD99-048F-07510587F8C6}"/>
                </a:ext>
              </a:extLst>
            </p:cNvPr>
            <p:cNvSpPr/>
            <p:nvPr/>
          </p:nvSpPr>
          <p:spPr>
            <a:xfrm>
              <a:off x="7769309" y="1569492"/>
              <a:ext cx="288290" cy="0"/>
            </a:xfrm>
            <a:custGeom>
              <a:avLst/>
              <a:gdLst/>
              <a:ahLst/>
              <a:cxnLst/>
              <a:rect l="l" t="t" r="r" b="b"/>
              <a:pathLst>
                <a:path w="288290">
                  <a:moveTo>
                    <a:pt x="0" y="0"/>
                  </a:moveTo>
                  <a:lnTo>
                    <a:pt x="288087" y="0"/>
                  </a:lnTo>
                </a:path>
              </a:pathLst>
            </a:custGeom>
            <a:ln w="28574">
              <a:solidFill>
                <a:srgbClr val="000000"/>
              </a:solidFill>
            </a:ln>
          </p:spPr>
          <p:txBody>
            <a:bodyPr wrap="square" lIns="0" tIns="0" rIns="0" bIns="0" rtlCol="0"/>
            <a:lstStyle/>
            <a:p>
              <a:endParaRPr/>
            </a:p>
          </p:txBody>
        </p:sp>
        <p:sp>
          <p:nvSpPr>
            <p:cNvPr id="18" name="object 53">
              <a:extLst>
                <a:ext uri="{FF2B5EF4-FFF2-40B4-BE49-F238E27FC236}">
                  <a16:creationId xmlns:a16="http://schemas.microsoft.com/office/drawing/2014/main" id="{8F39AA9E-7962-D1A4-2CFE-6868905E2593}"/>
                </a:ext>
              </a:extLst>
            </p:cNvPr>
            <p:cNvSpPr/>
            <p:nvPr/>
          </p:nvSpPr>
          <p:spPr>
            <a:xfrm>
              <a:off x="8000246" y="1526629"/>
              <a:ext cx="57150" cy="85725"/>
            </a:xfrm>
            <a:custGeom>
              <a:avLst/>
              <a:gdLst/>
              <a:ahLst/>
              <a:cxnLst/>
              <a:rect l="l" t="t" r="r" b="b"/>
              <a:pathLst>
                <a:path w="57150" h="85725">
                  <a:moveTo>
                    <a:pt x="0" y="0"/>
                  </a:moveTo>
                  <a:lnTo>
                    <a:pt x="57149" y="42862"/>
                  </a:lnTo>
                  <a:lnTo>
                    <a:pt x="0" y="85724"/>
                  </a:lnTo>
                </a:path>
              </a:pathLst>
            </a:custGeom>
            <a:ln w="28574">
              <a:solidFill>
                <a:srgbClr val="000000"/>
              </a:solidFill>
            </a:ln>
          </p:spPr>
          <p:txBody>
            <a:bodyPr wrap="square" lIns="0" tIns="0" rIns="0" bIns="0" rtlCol="0"/>
            <a:lstStyle/>
            <a:p>
              <a:endParaRPr/>
            </a:p>
          </p:txBody>
        </p:sp>
        <p:sp>
          <p:nvSpPr>
            <p:cNvPr id="19" name="object 54">
              <a:extLst>
                <a:ext uri="{FF2B5EF4-FFF2-40B4-BE49-F238E27FC236}">
                  <a16:creationId xmlns:a16="http://schemas.microsoft.com/office/drawing/2014/main" id="{98DFED74-8163-D118-59C2-5A86BBEAF4B0}"/>
                </a:ext>
              </a:extLst>
            </p:cNvPr>
            <p:cNvSpPr/>
            <p:nvPr/>
          </p:nvSpPr>
          <p:spPr>
            <a:xfrm>
              <a:off x="10247744" y="1555204"/>
              <a:ext cx="288290" cy="0"/>
            </a:xfrm>
            <a:custGeom>
              <a:avLst/>
              <a:gdLst/>
              <a:ahLst/>
              <a:cxnLst/>
              <a:rect l="l" t="t" r="r" b="b"/>
              <a:pathLst>
                <a:path w="288290">
                  <a:moveTo>
                    <a:pt x="0" y="0"/>
                  </a:moveTo>
                  <a:lnTo>
                    <a:pt x="288087" y="0"/>
                  </a:lnTo>
                </a:path>
              </a:pathLst>
            </a:custGeom>
            <a:ln w="28574">
              <a:solidFill>
                <a:srgbClr val="000000"/>
              </a:solidFill>
            </a:ln>
          </p:spPr>
          <p:txBody>
            <a:bodyPr wrap="square" lIns="0" tIns="0" rIns="0" bIns="0" rtlCol="0"/>
            <a:lstStyle/>
            <a:p>
              <a:endParaRPr/>
            </a:p>
          </p:txBody>
        </p:sp>
        <p:sp>
          <p:nvSpPr>
            <p:cNvPr id="20" name="object 55">
              <a:extLst>
                <a:ext uri="{FF2B5EF4-FFF2-40B4-BE49-F238E27FC236}">
                  <a16:creationId xmlns:a16="http://schemas.microsoft.com/office/drawing/2014/main" id="{A5091BCF-1644-7160-5D63-E564CFBB5599}"/>
                </a:ext>
              </a:extLst>
            </p:cNvPr>
            <p:cNvSpPr/>
            <p:nvPr/>
          </p:nvSpPr>
          <p:spPr>
            <a:xfrm>
              <a:off x="10478682" y="1512342"/>
              <a:ext cx="57150" cy="85725"/>
            </a:xfrm>
            <a:custGeom>
              <a:avLst/>
              <a:gdLst/>
              <a:ahLst/>
              <a:cxnLst/>
              <a:rect l="l" t="t" r="r" b="b"/>
              <a:pathLst>
                <a:path w="57150" h="85725">
                  <a:moveTo>
                    <a:pt x="0" y="0"/>
                  </a:moveTo>
                  <a:lnTo>
                    <a:pt x="57149" y="42862"/>
                  </a:lnTo>
                  <a:lnTo>
                    <a:pt x="0" y="85724"/>
                  </a:lnTo>
                </a:path>
              </a:pathLst>
            </a:custGeom>
            <a:ln w="28574">
              <a:solidFill>
                <a:srgbClr val="000000"/>
              </a:solidFill>
            </a:ln>
          </p:spPr>
          <p:txBody>
            <a:bodyPr wrap="square" lIns="0" tIns="0" rIns="0" bIns="0" rtlCol="0"/>
            <a:lstStyle/>
            <a:p>
              <a:endParaRPr/>
            </a:p>
          </p:txBody>
        </p:sp>
        <p:sp>
          <p:nvSpPr>
            <p:cNvPr id="41" name="object 76">
              <a:extLst>
                <a:ext uri="{FF2B5EF4-FFF2-40B4-BE49-F238E27FC236}">
                  <a16:creationId xmlns:a16="http://schemas.microsoft.com/office/drawing/2014/main" id="{1063E004-0703-9D7E-FE97-A1D651D1F8FA}"/>
                </a:ext>
              </a:extLst>
            </p:cNvPr>
            <p:cNvSpPr/>
            <p:nvPr/>
          </p:nvSpPr>
          <p:spPr>
            <a:xfrm>
              <a:off x="11335819" y="3119040"/>
              <a:ext cx="5923915" cy="0"/>
            </a:xfrm>
            <a:custGeom>
              <a:avLst/>
              <a:gdLst/>
              <a:ahLst/>
              <a:cxnLst/>
              <a:rect l="l" t="t" r="r" b="b"/>
              <a:pathLst>
                <a:path w="5923915">
                  <a:moveTo>
                    <a:pt x="5923344" y="0"/>
                  </a:moveTo>
                  <a:lnTo>
                    <a:pt x="0" y="0"/>
                  </a:lnTo>
                </a:path>
              </a:pathLst>
            </a:custGeom>
            <a:ln w="28574">
              <a:solidFill>
                <a:srgbClr val="000000"/>
              </a:solidFill>
            </a:ln>
          </p:spPr>
          <p:txBody>
            <a:bodyPr wrap="square" lIns="0" tIns="0" rIns="0" bIns="0" rtlCol="0"/>
            <a:lstStyle/>
            <a:p>
              <a:endParaRPr/>
            </a:p>
          </p:txBody>
        </p:sp>
        <p:sp>
          <p:nvSpPr>
            <p:cNvPr id="42" name="object 77">
              <a:extLst>
                <a:ext uri="{FF2B5EF4-FFF2-40B4-BE49-F238E27FC236}">
                  <a16:creationId xmlns:a16="http://schemas.microsoft.com/office/drawing/2014/main" id="{04BB33D2-E532-705E-15EB-6A74F01B2F2E}"/>
                </a:ext>
              </a:extLst>
            </p:cNvPr>
            <p:cNvSpPr/>
            <p:nvPr/>
          </p:nvSpPr>
          <p:spPr>
            <a:xfrm>
              <a:off x="11335913" y="3109556"/>
              <a:ext cx="0" cy="206375"/>
            </a:xfrm>
            <a:custGeom>
              <a:avLst/>
              <a:gdLst/>
              <a:ahLst/>
              <a:cxnLst/>
              <a:rect l="l" t="t" r="r" b="b"/>
              <a:pathLst>
                <a:path h="206375">
                  <a:moveTo>
                    <a:pt x="0" y="0"/>
                  </a:moveTo>
                  <a:lnTo>
                    <a:pt x="0" y="206059"/>
                  </a:lnTo>
                </a:path>
              </a:pathLst>
            </a:custGeom>
            <a:ln w="28574">
              <a:solidFill>
                <a:srgbClr val="000000"/>
              </a:solidFill>
            </a:ln>
          </p:spPr>
          <p:txBody>
            <a:bodyPr wrap="square" lIns="0" tIns="0" rIns="0" bIns="0" rtlCol="0"/>
            <a:lstStyle/>
            <a:p>
              <a:endParaRPr/>
            </a:p>
          </p:txBody>
        </p:sp>
        <p:sp>
          <p:nvSpPr>
            <p:cNvPr id="43" name="object 78">
              <a:extLst>
                <a:ext uri="{FF2B5EF4-FFF2-40B4-BE49-F238E27FC236}">
                  <a16:creationId xmlns:a16="http://schemas.microsoft.com/office/drawing/2014/main" id="{2BF1A199-A667-462D-FD97-C2213A19CBA1}"/>
                </a:ext>
              </a:extLst>
            </p:cNvPr>
            <p:cNvSpPr/>
            <p:nvPr/>
          </p:nvSpPr>
          <p:spPr>
            <a:xfrm>
              <a:off x="11293050" y="3258466"/>
              <a:ext cx="85725" cy="57150"/>
            </a:xfrm>
            <a:custGeom>
              <a:avLst/>
              <a:gdLst/>
              <a:ahLst/>
              <a:cxnLst/>
              <a:rect l="l" t="t" r="r" b="b"/>
              <a:pathLst>
                <a:path w="85725" h="57150">
                  <a:moveTo>
                    <a:pt x="85724" y="0"/>
                  </a:moveTo>
                  <a:lnTo>
                    <a:pt x="42862" y="57150"/>
                  </a:lnTo>
                  <a:lnTo>
                    <a:pt x="0" y="0"/>
                  </a:lnTo>
                </a:path>
              </a:pathLst>
            </a:custGeom>
            <a:ln w="28574">
              <a:solidFill>
                <a:srgbClr val="000000"/>
              </a:solidFill>
            </a:ln>
          </p:spPr>
          <p:txBody>
            <a:bodyPr wrap="square" lIns="0" tIns="0" rIns="0" bIns="0" rtlCol="0"/>
            <a:lstStyle/>
            <a:p>
              <a:endParaRPr/>
            </a:p>
          </p:txBody>
        </p:sp>
        <p:sp>
          <p:nvSpPr>
            <p:cNvPr id="44" name="object 79">
              <a:extLst>
                <a:ext uri="{FF2B5EF4-FFF2-40B4-BE49-F238E27FC236}">
                  <a16:creationId xmlns:a16="http://schemas.microsoft.com/office/drawing/2014/main" id="{AA289E2B-65A9-E48A-C73C-402DAAD2F9C7}"/>
                </a:ext>
              </a:extLst>
            </p:cNvPr>
            <p:cNvSpPr/>
            <p:nvPr/>
          </p:nvSpPr>
          <p:spPr>
            <a:xfrm>
              <a:off x="13187043" y="3109562"/>
              <a:ext cx="0" cy="168275"/>
            </a:xfrm>
            <a:custGeom>
              <a:avLst/>
              <a:gdLst/>
              <a:ahLst/>
              <a:cxnLst/>
              <a:rect l="l" t="t" r="r" b="b"/>
              <a:pathLst>
                <a:path h="168275">
                  <a:moveTo>
                    <a:pt x="0" y="0"/>
                  </a:moveTo>
                  <a:lnTo>
                    <a:pt x="0" y="167673"/>
                  </a:lnTo>
                </a:path>
              </a:pathLst>
            </a:custGeom>
            <a:ln w="28574">
              <a:solidFill>
                <a:srgbClr val="000000"/>
              </a:solidFill>
            </a:ln>
          </p:spPr>
          <p:txBody>
            <a:bodyPr wrap="square" lIns="0" tIns="0" rIns="0" bIns="0" rtlCol="0"/>
            <a:lstStyle/>
            <a:p>
              <a:endParaRPr/>
            </a:p>
          </p:txBody>
        </p:sp>
        <p:sp>
          <p:nvSpPr>
            <p:cNvPr id="45" name="object 80">
              <a:extLst>
                <a:ext uri="{FF2B5EF4-FFF2-40B4-BE49-F238E27FC236}">
                  <a16:creationId xmlns:a16="http://schemas.microsoft.com/office/drawing/2014/main" id="{372176CD-3903-55D6-6669-49C2022BD383}"/>
                </a:ext>
              </a:extLst>
            </p:cNvPr>
            <p:cNvSpPr/>
            <p:nvPr/>
          </p:nvSpPr>
          <p:spPr>
            <a:xfrm>
              <a:off x="13144180" y="3220086"/>
              <a:ext cx="85725" cy="57150"/>
            </a:xfrm>
            <a:custGeom>
              <a:avLst/>
              <a:gdLst/>
              <a:ahLst/>
              <a:cxnLst/>
              <a:rect l="l" t="t" r="r" b="b"/>
              <a:pathLst>
                <a:path w="85725" h="57150">
                  <a:moveTo>
                    <a:pt x="85724" y="0"/>
                  </a:moveTo>
                  <a:lnTo>
                    <a:pt x="42862" y="57149"/>
                  </a:lnTo>
                  <a:lnTo>
                    <a:pt x="0" y="0"/>
                  </a:lnTo>
                </a:path>
              </a:pathLst>
            </a:custGeom>
            <a:ln w="28574">
              <a:solidFill>
                <a:srgbClr val="000000"/>
              </a:solidFill>
            </a:ln>
          </p:spPr>
          <p:txBody>
            <a:bodyPr wrap="square" lIns="0" tIns="0" rIns="0" bIns="0" rtlCol="0"/>
            <a:lstStyle/>
            <a:p>
              <a:endParaRPr/>
            </a:p>
          </p:txBody>
        </p:sp>
        <p:sp>
          <p:nvSpPr>
            <p:cNvPr id="46" name="object 81">
              <a:extLst>
                <a:ext uri="{FF2B5EF4-FFF2-40B4-BE49-F238E27FC236}">
                  <a16:creationId xmlns:a16="http://schemas.microsoft.com/office/drawing/2014/main" id="{1D9AD48B-61FF-1A2D-7261-FEE59B3AADC9}"/>
                </a:ext>
              </a:extLst>
            </p:cNvPr>
            <p:cNvSpPr/>
            <p:nvPr/>
          </p:nvSpPr>
          <p:spPr>
            <a:xfrm>
              <a:off x="15283891" y="3119087"/>
              <a:ext cx="0" cy="306070"/>
            </a:xfrm>
            <a:custGeom>
              <a:avLst/>
              <a:gdLst/>
              <a:ahLst/>
              <a:cxnLst/>
              <a:rect l="l" t="t" r="r" b="b"/>
              <a:pathLst>
                <a:path h="306070">
                  <a:moveTo>
                    <a:pt x="0" y="0"/>
                  </a:moveTo>
                  <a:lnTo>
                    <a:pt x="0" y="305785"/>
                  </a:lnTo>
                </a:path>
              </a:pathLst>
            </a:custGeom>
            <a:ln w="28574">
              <a:solidFill>
                <a:srgbClr val="000000"/>
              </a:solidFill>
            </a:ln>
          </p:spPr>
          <p:txBody>
            <a:bodyPr wrap="square" lIns="0" tIns="0" rIns="0" bIns="0" rtlCol="0"/>
            <a:lstStyle/>
            <a:p>
              <a:endParaRPr/>
            </a:p>
          </p:txBody>
        </p:sp>
        <p:sp>
          <p:nvSpPr>
            <p:cNvPr id="47" name="object 82">
              <a:extLst>
                <a:ext uri="{FF2B5EF4-FFF2-40B4-BE49-F238E27FC236}">
                  <a16:creationId xmlns:a16="http://schemas.microsoft.com/office/drawing/2014/main" id="{F8F2AEA7-6827-208A-3584-AF78CC4F7D13}"/>
                </a:ext>
              </a:extLst>
            </p:cNvPr>
            <p:cNvSpPr/>
            <p:nvPr/>
          </p:nvSpPr>
          <p:spPr>
            <a:xfrm>
              <a:off x="15241028" y="3367723"/>
              <a:ext cx="85725" cy="57150"/>
            </a:xfrm>
            <a:custGeom>
              <a:avLst/>
              <a:gdLst/>
              <a:ahLst/>
              <a:cxnLst/>
              <a:rect l="l" t="t" r="r" b="b"/>
              <a:pathLst>
                <a:path w="85725" h="57150">
                  <a:moveTo>
                    <a:pt x="85724" y="0"/>
                  </a:moveTo>
                  <a:lnTo>
                    <a:pt x="42862" y="57149"/>
                  </a:lnTo>
                  <a:lnTo>
                    <a:pt x="0" y="0"/>
                  </a:lnTo>
                </a:path>
              </a:pathLst>
            </a:custGeom>
            <a:ln w="28574">
              <a:solidFill>
                <a:srgbClr val="000000"/>
              </a:solidFill>
            </a:ln>
          </p:spPr>
          <p:txBody>
            <a:bodyPr wrap="square" lIns="0" tIns="0" rIns="0" bIns="0" rtlCol="0"/>
            <a:lstStyle/>
            <a:p>
              <a:endParaRPr/>
            </a:p>
          </p:txBody>
        </p:sp>
        <p:sp>
          <p:nvSpPr>
            <p:cNvPr id="48" name="object 83">
              <a:extLst>
                <a:ext uri="{FF2B5EF4-FFF2-40B4-BE49-F238E27FC236}">
                  <a16:creationId xmlns:a16="http://schemas.microsoft.com/office/drawing/2014/main" id="{2A329A19-5654-F1E5-653B-BEE923459763}"/>
                </a:ext>
              </a:extLst>
            </p:cNvPr>
            <p:cNvSpPr/>
            <p:nvPr/>
          </p:nvSpPr>
          <p:spPr>
            <a:xfrm>
              <a:off x="17259253" y="3109562"/>
              <a:ext cx="0" cy="315595"/>
            </a:xfrm>
            <a:custGeom>
              <a:avLst/>
              <a:gdLst/>
              <a:ahLst/>
              <a:cxnLst/>
              <a:rect l="l" t="t" r="r" b="b"/>
              <a:pathLst>
                <a:path h="315595">
                  <a:moveTo>
                    <a:pt x="0" y="0"/>
                  </a:moveTo>
                  <a:lnTo>
                    <a:pt x="0" y="315310"/>
                  </a:lnTo>
                </a:path>
              </a:pathLst>
            </a:custGeom>
            <a:ln w="28574">
              <a:solidFill>
                <a:srgbClr val="000000"/>
              </a:solidFill>
            </a:ln>
          </p:spPr>
          <p:txBody>
            <a:bodyPr wrap="square" lIns="0" tIns="0" rIns="0" bIns="0" rtlCol="0"/>
            <a:lstStyle/>
            <a:p>
              <a:endParaRPr/>
            </a:p>
          </p:txBody>
        </p:sp>
        <p:sp>
          <p:nvSpPr>
            <p:cNvPr id="49" name="object 84">
              <a:extLst>
                <a:ext uri="{FF2B5EF4-FFF2-40B4-BE49-F238E27FC236}">
                  <a16:creationId xmlns:a16="http://schemas.microsoft.com/office/drawing/2014/main" id="{CC713D45-D1BA-57D0-33B9-18111C9537AA}"/>
                </a:ext>
              </a:extLst>
            </p:cNvPr>
            <p:cNvSpPr/>
            <p:nvPr/>
          </p:nvSpPr>
          <p:spPr>
            <a:xfrm>
              <a:off x="17216390" y="3367723"/>
              <a:ext cx="85725" cy="57150"/>
            </a:xfrm>
            <a:custGeom>
              <a:avLst/>
              <a:gdLst/>
              <a:ahLst/>
              <a:cxnLst/>
              <a:rect l="l" t="t" r="r" b="b"/>
              <a:pathLst>
                <a:path w="85725" h="57150">
                  <a:moveTo>
                    <a:pt x="85724" y="0"/>
                  </a:moveTo>
                  <a:lnTo>
                    <a:pt x="42862" y="57149"/>
                  </a:lnTo>
                  <a:lnTo>
                    <a:pt x="0" y="0"/>
                  </a:lnTo>
                </a:path>
              </a:pathLst>
            </a:custGeom>
            <a:ln w="28574">
              <a:solidFill>
                <a:srgbClr val="000000"/>
              </a:solidFill>
            </a:ln>
          </p:spPr>
          <p:txBody>
            <a:bodyPr wrap="square" lIns="0" tIns="0" rIns="0" bIns="0" rtlCol="0"/>
            <a:lstStyle/>
            <a:p>
              <a:endParaRPr/>
            </a:p>
          </p:txBody>
        </p:sp>
        <p:sp>
          <p:nvSpPr>
            <p:cNvPr id="50" name="object 85">
              <a:extLst>
                <a:ext uri="{FF2B5EF4-FFF2-40B4-BE49-F238E27FC236}">
                  <a16:creationId xmlns:a16="http://schemas.microsoft.com/office/drawing/2014/main" id="{D85CEB9C-59CF-A9C4-9A74-5026D7EF69A2}"/>
                </a:ext>
              </a:extLst>
            </p:cNvPr>
            <p:cNvSpPr/>
            <p:nvPr/>
          </p:nvSpPr>
          <p:spPr>
            <a:xfrm>
              <a:off x="14145120" y="2889209"/>
              <a:ext cx="0" cy="206375"/>
            </a:xfrm>
            <a:custGeom>
              <a:avLst/>
              <a:gdLst/>
              <a:ahLst/>
              <a:cxnLst/>
              <a:rect l="l" t="t" r="r" b="b"/>
              <a:pathLst>
                <a:path h="206375">
                  <a:moveTo>
                    <a:pt x="0" y="0"/>
                  </a:moveTo>
                  <a:lnTo>
                    <a:pt x="0" y="206059"/>
                  </a:lnTo>
                </a:path>
              </a:pathLst>
            </a:custGeom>
            <a:ln w="28574">
              <a:solidFill>
                <a:srgbClr val="000000"/>
              </a:solidFill>
            </a:ln>
          </p:spPr>
          <p:txBody>
            <a:bodyPr wrap="square" lIns="0" tIns="0" rIns="0" bIns="0" rtlCol="0"/>
            <a:lstStyle/>
            <a:p>
              <a:endParaRPr/>
            </a:p>
          </p:txBody>
        </p:sp>
        <p:sp>
          <p:nvSpPr>
            <p:cNvPr id="51" name="object 86">
              <a:extLst>
                <a:ext uri="{FF2B5EF4-FFF2-40B4-BE49-F238E27FC236}">
                  <a16:creationId xmlns:a16="http://schemas.microsoft.com/office/drawing/2014/main" id="{20BA2E57-9FD0-4E9F-22E7-5976E97B06C6}"/>
                </a:ext>
              </a:extLst>
            </p:cNvPr>
            <p:cNvSpPr/>
            <p:nvPr/>
          </p:nvSpPr>
          <p:spPr>
            <a:xfrm>
              <a:off x="14102258" y="3038119"/>
              <a:ext cx="85725" cy="57150"/>
            </a:xfrm>
            <a:custGeom>
              <a:avLst/>
              <a:gdLst/>
              <a:ahLst/>
              <a:cxnLst/>
              <a:rect l="l" t="t" r="r" b="b"/>
              <a:pathLst>
                <a:path w="85725" h="57150">
                  <a:moveTo>
                    <a:pt x="85724" y="0"/>
                  </a:moveTo>
                  <a:lnTo>
                    <a:pt x="42862" y="57150"/>
                  </a:lnTo>
                  <a:lnTo>
                    <a:pt x="0" y="0"/>
                  </a:lnTo>
                </a:path>
              </a:pathLst>
            </a:custGeom>
            <a:ln w="28574">
              <a:solidFill>
                <a:srgbClr val="000000"/>
              </a:solidFill>
            </a:ln>
          </p:spPr>
          <p:txBody>
            <a:bodyPr wrap="square" lIns="0" tIns="0" rIns="0" bIns="0" rtlCol="0"/>
            <a:lstStyle/>
            <a:p>
              <a:endParaRPr/>
            </a:p>
          </p:txBody>
        </p:sp>
      </p:grpSp>
      <p:sp>
        <p:nvSpPr>
          <p:cNvPr id="100" name="TextBox 99">
            <a:extLst>
              <a:ext uri="{FF2B5EF4-FFF2-40B4-BE49-F238E27FC236}">
                <a16:creationId xmlns:a16="http://schemas.microsoft.com/office/drawing/2014/main" id="{41E7C64C-903F-F9FC-24D4-F28F11C1C15A}"/>
              </a:ext>
            </a:extLst>
          </p:cNvPr>
          <p:cNvSpPr txBox="1"/>
          <p:nvPr/>
        </p:nvSpPr>
        <p:spPr>
          <a:xfrm>
            <a:off x="1069379" y="813218"/>
            <a:ext cx="1285176" cy="369332"/>
          </a:xfrm>
          <a:prstGeom prst="rect">
            <a:avLst/>
          </a:prstGeom>
          <a:noFill/>
        </p:spPr>
        <p:txBody>
          <a:bodyPr wrap="square" rtlCol="0">
            <a:spAutoFit/>
          </a:bodyPr>
          <a:lstStyle/>
          <a:p>
            <a:r>
              <a:rPr lang="en-IN" dirty="0"/>
              <a:t>Download</a:t>
            </a:r>
          </a:p>
        </p:txBody>
      </p:sp>
      <p:sp>
        <p:nvSpPr>
          <p:cNvPr id="101" name="TextBox 100">
            <a:extLst>
              <a:ext uri="{FF2B5EF4-FFF2-40B4-BE49-F238E27FC236}">
                <a16:creationId xmlns:a16="http://schemas.microsoft.com/office/drawing/2014/main" id="{13C3EBF6-57B7-EE97-D5A9-B6D4C3B3E0FF}"/>
              </a:ext>
            </a:extLst>
          </p:cNvPr>
          <p:cNvSpPr txBox="1"/>
          <p:nvPr/>
        </p:nvSpPr>
        <p:spPr>
          <a:xfrm>
            <a:off x="2639997" y="704248"/>
            <a:ext cx="1227096" cy="646331"/>
          </a:xfrm>
          <a:prstGeom prst="rect">
            <a:avLst/>
          </a:prstGeom>
          <a:noFill/>
        </p:spPr>
        <p:txBody>
          <a:bodyPr wrap="square" rtlCol="0">
            <a:spAutoFit/>
          </a:bodyPr>
          <a:lstStyle/>
          <a:p>
            <a:r>
              <a:rPr lang="en-IN" dirty="0"/>
              <a:t>Sign-up/log-in</a:t>
            </a:r>
          </a:p>
        </p:txBody>
      </p:sp>
      <p:sp>
        <p:nvSpPr>
          <p:cNvPr id="102" name="TextBox 101">
            <a:extLst>
              <a:ext uri="{FF2B5EF4-FFF2-40B4-BE49-F238E27FC236}">
                <a16:creationId xmlns:a16="http://schemas.microsoft.com/office/drawing/2014/main" id="{94EB3D1B-C107-1A90-A973-37F67712B8B4}"/>
              </a:ext>
            </a:extLst>
          </p:cNvPr>
          <p:cNvSpPr txBox="1"/>
          <p:nvPr/>
        </p:nvSpPr>
        <p:spPr>
          <a:xfrm>
            <a:off x="2572941" y="1764030"/>
            <a:ext cx="1227096" cy="646331"/>
          </a:xfrm>
          <a:prstGeom prst="rect">
            <a:avLst/>
          </a:prstGeom>
          <a:noFill/>
        </p:spPr>
        <p:txBody>
          <a:bodyPr wrap="square" rtlCol="0">
            <a:spAutoFit/>
          </a:bodyPr>
          <a:lstStyle/>
          <a:p>
            <a:r>
              <a:rPr lang="en-IN" dirty="0" err="1"/>
              <a:t>Regitser</a:t>
            </a:r>
            <a:r>
              <a:rPr lang="en-IN" dirty="0"/>
              <a:t> as a farmer</a:t>
            </a:r>
          </a:p>
        </p:txBody>
      </p:sp>
      <p:cxnSp>
        <p:nvCxnSpPr>
          <p:cNvPr id="106" name="Straight Arrow Connector 105">
            <a:extLst>
              <a:ext uri="{FF2B5EF4-FFF2-40B4-BE49-F238E27FC236}">
                <a16:creationId xmlns:a16="http://schemas.microsoft.com/office/drawing/2014/main" id="{E386ABCA-939F-BDF0-7776-3712C62AA835}"/>
              </a:ext>
            </a:extLst>
          </p:cNvPr>
          <p:cNvCxnSpPr/>
          <p:nvPr/>
        </p:nvCxnSpPr>
        <p:spPr>
          <a:xfrm>
            <a:off x="3059430" y="1349692"/>
            <a:ext cx="0" cy="414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E9495FA-FC04-E7D0-86AB-BC2FE3E30C99}"/>
              </a:ext>
            </a:extLst>
          </p:cNvPr>
          <p:cNvCxnSpPr>
            <a:cxnSpLocks/>
          </p:cNvCxnSpPr>
          <p:nvPr/>
        </p:nvCxnSpPr>
        <p:spPr>
          <a:xfrm>
            <a:off x="3591802" y="1286256"/>
            <a:ext cx="694724" cy="410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8BE11DD-EAFD-0EAF-4D50-9AAA06B12D27}"/>
              </a:ext>
            </a:extLst>
          </p:cNvPr>
          <p:cNvCxnSpPr>
            <a:cxnSpLocks/>
            <a:stCxn id="102" idx="3"/>
            <a:endCxn id="120" idx="1"/>
          </p:cNvCxnSpPr>
          <p:nvPr/>
        </p:nvCxnSpPr>
        <p:spPr>
          <a:xfrm flipV="1">
            <a:off x="3800037" y="2001678"/>
            <a:ext cx="497963" cy="85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8E046F1-AB77-F80F-BD45-1CD8EB6A14AE}"/>
              </a:ext>
            </a:extLst>
          </p:cNvPr>
          <p:cNvSpPr txBox="1"/>
          <p:nvPr/>
        </p:nvSpPr>
        <p:spPr>
          <a:xfrm>
            <a:off x="4298000" y="1678512"/>
            <a:ext cx="1443509" cy="646331"/>
          </a:xfrm>
          <a:prstGeom prst="rect">
            <a:avLst/>
          </a:prstGeom>
          <a:noFill/>
        </p:spPr>
        <p:txBody>
          <a:bodyPr wrap="square" rtlCol="0">
            <a:spAutoFit/>
          </a:bodyPr>
          <a:lstStyle/>
          <a:p>
            <a:r>
              <a:rPr lang="en-IN" dirty="0"/>
              <a:t>Continue with google</a:t>
            </a:r>
          </a:p>
        </p:txBody>
      </p:sp>
      <p:cxnSp>
        <p:nvCxnSpPr>
          <p:cNvPr id="127" name="Straight Arrow Connector 126">
            <a:extLst>
              <a:ext uri="{FF2B5EF4-FFF2-40B4-BE49-F238E27FC236}">
                <a16:creationId xmlns:a16="http://schemas.microsoft.com/office/drawing/2014/main" id="{5B15A0A0-285C-B99C-F80F-3A3229266819}"/>
              </a:ext>
            </a:extLst>
          </p:cNvPr>
          <p:cNvCxnSpPr>
            <a:cxnSpLocks/>
          </p:cNvCxnSpPr>
          <p:nvPr/>
        </p:nvCxnSpPr>
        <p:spPr>
          <a:xfrm flipV="1">
            <a:off x="4818897" y="1233931"/>
            <a:ext cx="0" cy="444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403E89D-8CA2-D5EE-747C-115CE7FFB4AC}"/>
              </a:ext>
            </a:extLst>
          </p:cNvPr>
          <p:cNvSpPr txBox="1"/>
          <p:nvPr/>
        </p:nvSpPr>
        <p:spPr>
          <a:xfrm>
            <a:off x="4367359" y="656861"/>
            <a:ext cx="1227096" cy="646331"/>
          </a:xfrm>
          <a:prstGeom prst="rect">
            <a:avLst/>
          </a:prstGeom>
          <a:noFill/>
        </p:spPr>
        <p:txBody>
          <a:bodyPr wrap="square" rtlCol="0">
            <a:spAutoFit/>
          </a:bodyPr>
          <a:lstStyle/>
          <a:p>
            <a:r>
              <a:rPr lang="en-IN" dirty="0"/>
              <a:t>Consent Form</a:t>
            </a:r>
          </a:p>
        </p:txBody>
      </p:sp>
      <p:sp>
        <p:nvSpPr>
          <p:cNvPr id="133" name="TextBox 132">
            <a:extLst>
              <a:ext uri="{FF2B5EF4-FFF2-40B4-BE49-F238E27FC236}">
                <a16:creationId xmlns:a16="http://schemas.microsoft.com/office/drawing/2014/main" id="{17884A9C-19DD-8A55-BC60-937412659135}"/>
              </a:ext>
            </a:extLst>
          </p:cNvPr>
          <p:cNvSpPr txBox="1"/>
          <p:nvPr/>
        </p:nvSpPr>
        <p:spPr>
          <a:xfrm>
            <a:off x="5747088" y="704407"/>
            <a:ext cx="1510908" cy="646331"/>
          </a:xfrm>
          <a:prstGeom prst="rect">
            <a:avLst/>
          </a:prstGeom>
          <a:noFill/>
        </p:spPr>
        <p:txBody>
          <a:bodyPr wrap="square" rtlCol="0">
            <a:spAutoFit/>
          </a:bodyPr>
          <a:lstStyle/>
          <a:p>
            <a:r>
              <a:rPr lang="en-IN" dirty="0"/>
              <a:t>Location</a:t>
            </a:r>
          </a:p>
          <a:p>
            <a:r>
              <a:rPr lang="en-IN" dirty="0"/>
              <a:t>Allow/deny</a:t>
            </a:r>
          </a:p>
        </p:txBody>
      </p:sp>
      <p:sp>
        <p:nvSpPr>
          <p:cNvPr id="134" name="TextBox 133">
            <a:extLst>
              <a:ext uri="{FF2B5EF4-FFF2-40B4-BE49-F238E27FC236}">
                <a16:creationId xmlns:a16="http://schemas.microsoft.com/office/drawing/2014/main" id="{5B3FFFF9-E951-DAF2-4236-C85D2AD77E3F}"/>
              </a:ext>
            </a:extLst>
          </p:cNvPr>
          <p:cNvSpPr txBox="1"/>
          <p:nvPr/>
        </p:nvSpPr>
        <p:spPr>
          <a:xfrm>
            <a:off x="7391080" y="636196"/>
            <a:ext cx="1362776" cy="369332"/>
          </a:xfrm>
          <a:prstGeom prst="rect">
            <a:avLst/>
          </a:prstGeom>
          <a:noFill/>
        </p:spPr>
        <p:txBody>
          <a:bodyPr wrap="square" rtlCol="0">
            <a:spAutoFit/>
          </a:bodyPr>
          <a:lstStyle/>
          <a:p>
            <a:r>
              <a:rPr lang="en-IN" dirty="0"/>
              <a:t>Main Page</a:t>
            </a:r>
          </a:p>
        </p:txBody>
      </p:sp>
      <p:cxnSp>
        <p:nvCxnSpPr>
          <p:cNvPr id="135" name="Straight Arrow Connector 134">
            <a:extLst>
              <a:ext uri="{FF2B5EF4-FFF2-40B4-BE49-F238E27FC236}">
                <a16:creationId xmlns:a16="http://schemas.microsoft.com/office/drawing/2014/main" id="{C8681D04-0FF0-B891-076B-31272FD12CE3}"/>
              </a:ext>
            </a:extLst>
          </p:cNvPr>
          <p:cNvCxnSpPr>
            <a:cxnSpLocks/>
            <a:stCxn id="134" idx="2"/>
          </p:cNvCxnSpPr>
          <p:nvPr/>
        </p:nvCxnSpPr>
        <p:spPr>
          <a:xfrm>
            <a:off x="8072468" y="1005528"/>
            <a:ext cx="1446007" cy="825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2559C088-1DFF-368D-44FB-83707618851B}"/>
              </a:ext>
            </a:extLst>
          </p:cNvPr>
          <p:cNvSpPr txBox="1"/>
          <p:nvPr/>
        </p:nvSpPr>
        <p:spPr>
          <a:xfrm>
            <a:off x="7328293" y="2156322"/>
            <a:ext cx="879707" cy="369332"/>
          </a:xfrm>
          <a:prstGeom prst="rect">
            <a:avLst/>
          </a:prstGeom>
          <a:noFill/>
        </p:spPr>
        <p:txBody>
          <a:bodyPr wrap="square" rtlCol="0">
            <a:spAutoFit/>
          </a:bodyPr>
          <a:lstStyle/>
          <a:p>
            <a:r>
              <a:rPr lang="en-IN" dirty="0"/>
              <a:t>Home</a:t>
            </a:r>
          </a:p>
        </p:txBody>
      </p:sp>
      <p:sp>
        <p:nvSpPr>
          <p:cNvPr id="140" name="TextBox 139">
            <a:extLst>
              <a:ext uri="{FF2B5EF4-FFF2-40B4-BE49-F238E27FC236}">
                <a16:creationId xmlns:a16="http://schemas.microsoft.com/office/drawing/2014/main" id="{CB11D485-0B23-DCAD-9E35-C5AB6B9703D7}"/>
              </a:ext>
            </a:extLst>
          </p:cNvPr>
          <p:cNvSpPr txBox="1"/>
          <p:nvPr/>
        </p:nvSpPr>
        <p:spPr>
          <a:xfrm>
            <a:off x="8563315" y="2151866"/>
            <a:ext cx="824027" cy="369332"/>
          </a:xfrm>
          <a:prstGeom prst="rect">
            <a:avLst/>
          </a:prstGeom>
          <a:noFill/>
        </p:spPr>
        <p:txBody>
          <a:bodyPr wrap="square" rtlCol="0">
            <a:spAutoFit/>
          </a:bodyPr>
          <a:lstStyle/>
          <a:p>
            <a:r>
              <a:rPr lang="en-IN" dirty="0"/>
              <a:t>Shop</a:t>
            </a:r>
          </a:p>
        </p:txBody>
      </p:sp>
      <p:sp>
        <p:nvSpPr>
          <p:cNvPr id="141" name="TextBox 140">
            <a:extLst>
              <a:ext uri="{FF2B5EF4-FFF2-40B4-BE49-F238E27FC236}">
                <a16:creationId xmlns:a16="http://schemas.microsoft.com/office/drawing/2014/main" id="{0E41D2F5-BE92-EE6F-5B6D-12D359D2B689}"/>
              </a:ext>
            </a:extLst>
          </p:cNvPr>
          <p:cNvSpPr txBox="1"/>
          <p:nvPr/>
        </p:nvSpPr>
        <p:spPr>
          <a:xfrm>
            <a:off x="9799459" y="2166387"/>
            <a:ext cx="936431" cy="369332"/>
          </a:xfrm>
          <a:prstGeom prst="rect">
            <a:avLst/>
          </a:prstGeom>
          <a:noFill/>
        </p:spPr>
        <p:txBody>
          <a:bodyPr wrap="square" rtlCol="0">
            <a:spAutoFit/>
          </a:bodyPr>
          <a:lstStyle/>
          <a:p>
            <a:r>
              <a:rPr lang="en-IN" dirty="0"/>
              <a:t>farmers</a:t>
            </a:r>
          </a:p>
        </p:txBody>
      </p:sp>
      <p:sp>
        <p:nvSpPr>
          <p:cNvPr id="142" name="TextBox 141">
            <a:extLst>
              <a:ext uri="{FF2B5EF4-FFF2-40B4-BE49-F238E27FC236}">
                <a16:creationId xmlns:a16="http://schemas.microsoft.com/office/drawing/2014/main" id="{6CB15ED5-389D-2C5F-A606-52F92DACEB9E}"/>
              </a:ext>
            </a:extLst>
          </p:cNvPr>
          <p:cNvSpPr txBox="1"/>
          <p:nvPr/>
        </p:nvSpPr>
        <p:spPr>
          <a:xfrm>
            <a:off x="11024734" y="2156322"/>
            <a:ext cx="1211590" cy="369332"/>
          </a:xfrm>
          <a:prstGeom prst="rect">
            <a:avLst/>
          </a:prstGeom>
          <a:noFill/>
        </p:spPr>
        <p:txBody>
          <a:bodyPr wrap="square" rtlCol="0">
            <a:spAutoFit/>
          </a:bodyPr>
          <a:lstStyle/>
          <a:p>
            <a:r>
              <a:rPr lang="en-IN" dirty="0"/>
              <a:t>My order</a:t>
            </a:r>
          </a:p>
        </p:txBody>
      </p:sp>
      <p:sp>
        <p:nvSpPr>
          <p:cNvPr id="143" name="TextBox 142">
            <a:extLst>
              <a:ext uri="{FF2B5EF4-FFF2-40B4-BE49-F238E27FC236}">
                <a16:creationId xmlns:a16="http://schemas.microsoft.com/office/drawing/2014/main" id="{FAD5ACD1-DFA7-6D2D-D58F-692887783627}"/>
              </a:ext>
            </a:extLst>
          </p:cNvPr>
          <p:cNvSpPr txBox="1"/>
          <p:nvPr/>
        </p:nvSpPr>
        <p:spPr>
          <a:xfrm>
            <a:off x="6759578" y="2938376"/>
            <a:ext cx="1519971" cy="369332"/>
          </a:xfrm>
          <a:prstGeom prst="rect">
            <a:avLst/>
          </a:prstGeom>
          <a:noFill/>
        </p:spPr>
        <p:txBody>
          <a:bodyPr wrap="square" rtlCol="0">
            <a:spAutoFit/>
          </a:bodyPr>
          <a:lstStyle/>
          <a:p>
            <a:r>
              <a:rPr lang="en-IN" dirty="0"/>
              <a:t>Shopping cart</a:t>
            </a:r>
          </a:p>
        </p:txBody>
      </p:sp>
      <p:sp>
        <p:nvSpPr>
          <p:cNvPr id="144" name="TextBox 143">
            <a:extLst>
              <a:ext uri="{FF2B5EF4-FFF2-40B4-BE49-F238E27FC236}">
                <a16:creationId xmlns:a16="http://schemas.microsoft.com/office/drawing/2014/main" id="{3A37255E-690A-818D-E309-51359BC4CF68}"/>
              </a:ext>
            </a:extLst>
          </p:cNvPr>
          <p:cNvSpPr txBox="1"/>
          <p:nvPr/>
        </p:nvSpPr>
        <p:spPr>
          <a:xfrm>
            <a:off x="8279488" y="2912294"/>
            <a:ext cx="1519971" cy="369332"/>
          </a:xfrm>
          <a:prstGeom prst="rect">
            <a:avLst/>
          </a:prstGeom>
          <a:noFill/>
        </p:spPr>
        <p:txBody>
          <a:bodyPr wrap="square" rtlCol="0">
            <a:spAutoFit/>
          </a:bodyPr>
          <a:lstStyle/>
          <a:p>
            <a:r>
              <a:rPr lang="en-IN" dirty="0"/>
              <a:t>Products page</a:t>
            </a:r>
          </a:p>
        </p:txBody>
      </p:sp>
      <p:sp>
        <p:nvSpPr>
          <p:cNvPr id="145" name="TextBox 144">
            <a:extLst>
              <a:ext uri="{FF2B5EF4-FFF2-40B4-BE49-F238E27FC236}">
                <a16:creationId xmlns:a16="http://schemas.microsoft.com/office/drawing/2014/main" id="{E799C40E-2433-2B04-BA52-E3AFCA3027E9}"/>
              </a:ext>
            </a:extLst>
          </p:cNvPr>
          <p:cNvSpPr txBox="1"/>
          <p:nvPr/>
        </p:nvSpPr>
        <p:spPr>
          <a:xfrm>
            <a:off x="9615265" y="3281626"/>
            <a:ext cx="1519971" cy="369332"/>
          </a:xfrm>
          <a:prstGeom prst="rect">
            <a:avLst/>
          </a:prstGeom>
          <a:noFill/>
        </p:spPr>
        <p:txBody>
          <a:bodyPr wrap="square" rtlCol="0">
            <a:spAutoFit/>
          </a:bodyPr>
          <a:lstStyle/>
          <a:p>
            <a:r>
              <a:rPr lang="en-IN" dirty="0"/>
              <a:t>Community</a:t>
            </a:r>
          </a:p>
        </p:txBody>
      </p:sp>
      <p:sp>
        <p:nvSpPr>
          <p:cNvPr id="146" name="TextBox 145">
            <a:extLst>
              <a:ext uri="{FF2B5EF4-FFF2-40B4-BE49-F238E27FC236}">
                <a16:creationId xmlns:a16="http://schemas.microsoft.com/office/drawing/2014/main" id="{468823A5-DA8E-A13E-8D59-368932F70B72}"/>
              </a:ext>
            </a:extLst>
          </p:cNvPr>
          <p:cNvSpPr txBox="1"/>
          <p:nvPr/>
        </p:nvSpPr>
        <p:spPr>
          <a:xfrm>
            <a:off x="10640398" y="2845067"/>
            <a:ext cx="1595926" cy="369332"/>
          </a:xfrm>
          <a:prstGeom prst="rect">
            <a:avLst/>
          </a:prstGeom>
          <a:noFill/>
        </p:spPr>
        <p:txBody>
          <a:bodyPr wrap="square" rtlCol="0">
            <a:spAutoFit/>
          </a:bodyPr>
          <a:lstStyle/>
          <a:p>
            <a:r>
              <a:rPr lang="en-IN" dirty="0"/>
              <a:t>Previous order</a:t>
            </a:r>
          </a:p>
        </p:txBody>
      </p:sp>
      <p:cxnSp>
        <p:nvCxnSpPr>
          <p:cNvPr id="147" name="Straight Arrow Connector 146">
            <a:extLst>
              <a:ext uri="{FF2B5EF4-FFF2-40B4-BE49-F238E27FC236}">
                <a16:creationId xmlns:a16="http://schemas.microsoft.com/office/drawing/2014/main" id="{2A750D3B-9115-6167-858B-190EF26FE393}"/>
              </a:ext>
            </a:extLst>
          </p:cNvPr>
          <p:cNvCxnSpPr>
            <a:cxnSpLocks/>
          </p:cNvCxnSpPr>
          <p:nvPr/>
        </p:nvCxnSpPr>
        <p:spPr>
          <a:xfrm>
            <a:off x="7606294" y="2535719"/>
            <a:ext cx="1" cy="402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3D48030-9661-071B-C08C-7EF49CAB74C9}"/>
              </a:ext>
            </a:extLst>
          </p:cNvPr>
          <p:cNvCxnSpPr>
            <a:cxnSpLocks/>
          </p:cNvCxnSpPr>
          <p:nvPr/>
        </p:nvCxnSpPr>
        <p:spPr>
          <a:xfrm>
            <a:off x="8846479" y="2504536"/>
            <a:ext cx="1" cy="402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6126D6DC-E02F-9C2E-9DA0-D643AC0A8DB8}"/>
              </a:ext>
            </a:extLst>
          </p:cNvPr>
          <p:cNvCxnSpPr>
            <a:cxnSpLocks/>
          </p:cNvCxnSpPr>
          <p:nvPr/>
        </p:nvCxnSpPr>
        <p:spPr>
          <a:xfrm>
            <a:off x="10163908" y="2521198"/>
            <a:ext cx="22238" cy="786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FF427D9C-E3E4-B049-0898-D577B7D2F88A}"/>
              </a:ext>
            </a:extLst>
          </p:cNvPr>
          <p:cNvCxnSpPr>
            <a:cxnSpLocks/>
          </p:cNvCxnSpPr>
          <p:nvPr/>
        </p:nvCxnSpPr>
        <p:spPr>
          <a:xfrm flipH="1">
            <a:off x="11422067" y="2482196"/>
            <a:ext cx="16294" cy="406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8468AF8-63F3-BFAF-A268-61D5A26054ED}"/>
              </a:ext>
            </a:extLst>
          </p:cNvPr>
          <p:cNvSpPr txBox="1"/>
          <p:nvPr/>
        </p:nvSpPr>
        <p:spPr>
          <a:xfrm>
            <a:off x="8275629" y="3772442"/>
            <a:ext cx="1519971" cy="369332"/>
          </a:xfrm>
          <a:prstGeom prst="rect">
            <a:avLst/>
          </a:prstGeom>
          <a:noFill/>
        </p:spPr>
        <p:txBody>
          <a:bodyPr wrap="square" rtlCol="0">
            <a:spAutoFit/>
          </a:bodyPr>
          <a:lstStyle/>
          <a:p>
            <a:r>
              <a:rPr lang="en-IN" dirty="0"/>
              <a:t>Payment page</a:t>
            </a:r>
          </a:p>
        </p:txBody>
      </p:sp>
      <p:cxnSp>
        <p:nvCxnSpPr>
          <p:cNvPr id="156" name="Straight Arrow Connector 155">
            <a:extLst>
              <a:ext uri="{FF2B5EF4-FFF2-40B4-BE49-F238E27FC236}">
                <a16:creationId xmlns:a16="http://schemas.microsoft.com/office/drawing/2014/main" id="{778A674C-5FCA-F5EC-A953-575CE0E9F9E7}"/>
              </a:ext>
            </a:extLst>
          </p:cNvPr>
          <p:cNvCxnSpPr>
            <a:cxnSpLocks/>
          </p:cNvCxnSpPr>
          <p:nvPr/>
        </p:nvCxnSpPr>
        <p:spPr>
          <a:xfrm>
            <a:off x="8883842" y="3264964"/>
            <a:ext cx="0" cy="58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1256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E3F7E-0402-6D10-8EAB-4E4F9C9A999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E399AB6-0206-0328-58F0-81DA65FCCFFC}"/>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FE870E0F-F9A6-BCDF-E9F2-2C9890A03360}"/>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588F54A3-43B2-EC6D-A7C1-4DE6B10BC2CD}"/>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Low fidelity Wireframes</a:t>
            </a:r>
          </a:p>
        </p:txBody>
      </p:sp>
      <p:pic>
        <p:nvPicPr>
          <p:cNvPr id="3" name="Picture 2">
            <a:extLst>
              <a:ext uri="{FF2B5EF4-FFF2-40B4-BE49-F238E27FC236}">
                <a16:creationId xmlns:a16="http://schemas.microsoft.com/office/drawing/2014/main" id="{7E54A496-F99B-57F9-3CAF-EA40B5327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24" y="1095049"/>
            <a:ext cx="10402752" cy="4667901"/>
          </a:xfrm>
          <a:prstGeom prst="rect">
            <a:avLst/>
          </a:prstGeom>
        </p:spPr>
      </p:pic>
    </p:spTree>
    <p:extLst>
      <p:ext uri="{BB962C8B-B14F-4D97-AF65-F5344CB8AC3E}">
        <p14:creationId xmlns:p14="http://schemas.microsoft.com/office/powerpoint/2010/main" val="12201772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B0DA4D-A302-1718-08EA-8D8FC183E7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684" y="1002665"/>
            <a:ext cx="10116632" cy="4351338"/>
          </a:xfrm>
        </p:spPr>
      </p:pic>
      <p:sp>
        <p:nvSpPr>
          <p:cNvPr id="6" name="Title 1">
            <a:extLst>
              <a:ext uri="{FF2B5EF4-FFF2-40B4-BE49-F238E27FC236}">
                <a16:creationId xmlns:a16="http://schemas.microsoft.com/office/drawing/2014/main" id="{6BD3D74C-9ECB-D0D7-DE07-E520FBCA7E9D}"/>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Low fidelity Wireframes</a:t>
            </a:r>
          </a:p>
        </p:txBody>
      </p:sp>
    </p:spTree>
    <p:extLst>
      <p:ext uri="{BB962C8B-B14F-4D97-AF65-F5344CB8AC3E}">
        <p14:creationId xmlns:p14="http://schemas.microsoft.com/office/powerpoint/2010/main" val="95038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CE4FA-D666-A0D5-B9A5-B345EFE9C81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01E45B-10D8-E228-5115-70EC2A1633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37684" y="1002665"/>
            <a:ext cx="10116632" cy="4351338"/>
          </a:xfrm>
        </p:spPr>
      </p:pic>
      <p:sp>
        <p:nvSpPr>
          <p:cNvPr id="2" name="Title 1">
            <a:extLst>
              <a:ext uri="{FF2B5EF4-FFF2-40B4-BE49-F238E27FC236}">
                <a16:creationId xmlns:a16="http://schemas.microsoft.com/office/drawing/2014/main" id="{1E0354EB-2E57-ECD9-3C7F-B7F5FBA690B0}"/>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Low fidelity Wireframes</a:t>
            </a:r>
          </a:p>
        </p:txBody>
      </p:sp>
    </p:spTree>
    <p:extLst>
      <p:ext uri="{BB962C8B-B14F-4D97-AF65-F5344CB8AC3E}">
        <p14:creationId xmlns:p14="http://schemas.microsoft.com/office/powerpoint/2010/main" val="192482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879D-EBA8-A572-B6A0-665D27F7C9FB}"/>
              </a:ext>
            </a:extLst>
          </p:cNvPr>
          <p:cNvSpPr>
            <a:spLocks noGrp="1"/>
          </p:cNvSpPr>
          <p:nvPr>
            <p:ph type="title"/>
          </p:nvPr>
        </p:nvSpPr>
        <p:spPr>
          <a:xfrm>
            <a:off x="4565007" y="0"/>
            <a:ext cx="6941191" cy="1325563"/>
          </a:xfrm>
        </p:spPr>
        <p:txBody>
          <a:bodyPr/>
          <a:lstStyle/>
          <a:p>
            <a:r>
              <a:rPr lang="en-IN" sz="1800" b="1" dirty="0">
                <a:solidFill>
                  <a:srgbClr val="535353"/>
                </a:solidFill>
                <a:latin typeface="Montserrat ExtraBold" panose="020F0502020204030204" pitchFamily="2" charset="0"/>
              </a:rPr>
              <a:t>Overview</a:t>
            </a:r>
            <a:endParaRPr lang="en-IN" dirty="0"/>
          </a:p>
        </p:txBody>
      </p:sp>
      <p:sp>
        <p:nvSpPr>
          <p:cNvPr id="3" name="Content Placeholder 2">
            <a:extLst>
              <a:ext uri="{FF2B5EF4-FFF2-40B4-BE49-F238E27FC236}">
                <a16:creationId xmlns:a16="http://schemas.microsoft.com/office/drawing/2014/main" id="{1088DBCD-0F26-6A89-0ACD-71FE04FB76D4}"/>
              </a:ext>
            </a:extLst>
          </p:cNvPr>
          <p:cNvSpPr>
            <a:spLocks noGrp="1"/>
          </p:cNvSpPr>
          <p:nvPr>
            <p:ph idx="1"/>
          </p:nvPr>
        </p:nvSpPr>
        <p:spPr>
          <a:xfrm>
            <a:off x="4412608" y="3934215"/>
            <a:ext cx="6941192" cy="1488296"/>
          </a:xfrm>
        </p:spPr>
        <p:txBody>
          <a:bodyPr>
            <a:normAutofit/>
          </a:bodyPr>
          <a:lstStyle/>
          <a:p>
            <a:r>
              <a:rPr lang="en-US" sz="2000" dirty="0">
                <a:latin typeface="Bahnschrift SemiBold Condensed" panose="020B0502040204020203" pitchFamily="34" charset="0"/>
              </a:rPr>
              <a:t>Farmers, especially small-scale ones, face issues like low profits due to middlemen, limited market access, and poor technological integration. Consumers also lack a direct channel to purchase fresh farm produce. There is a need for a digital solution to bridge this gap.</a:t>
            </a:r>
            <a:endParaRPr lang="en-IN" sz="20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FE42722E-7722-5725-8297-C0BDE55C1678}"/>
              </a:ext>
            </a:extLst>
          </p:cNvPr>
          <p:cNvSpPr txBox="1">
            <a:spLocks/>
          </p:cNvSpPr>
          <p:nvPr/>
        </p:nvSpPr>
        <p:spPr>
          <a:xfrm>
            <a:off x="4565006" y="2766218"/>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b="1" dirty="0">
                <a:solidFill>
                  <a:srgbClr val="535353"/>
                </a:solidFill>
                <a:latin typeface="Montserrat ExtraBold" panose="020F0502020204030204" pitchFamily="2" charset="0"/>
              </a:rPr>
              <a:t>Problem Statement</a:t>
            </a:r>
            <a:endParaRPr lang="en-IN" dirty="0"/>
          </a:p>
        </p:txBody>
      </p:sp>
      <p:sp>
        <p:nvSpPr>
          <p:cNvPr id="6" name="Content Placeholder 2">
            <a:extLst>
              <a:ext uri="{FF2B5EF4-FFF2-40B4-BE49-F238E27FC236}">
                <a16:creationId xmlns:a16="http://schemas.microsoft.com/office/drawing/2014/main" id="{CE6D0661-C067-C5E5-5197-3A04F6349011}"/>
              </a:ext>
            </a:extLst>
          </p:cNvPr>
          <p:cNvSpPr txBox="1">
            <a:spLocks/>
          </p:cNvSpPr>
          <p:nvPr/>
        </p:nvSpPr>
        <p:spPr>
          <a:xfrm>
            <a:off x="4412608" y="1173163"/>
            <a:ext cx="6941192"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i="0" dirty="0">
                <a:effectLst/>
                <a:latin typeface="Bahnschrift SemiBold Condensed" panose="020B0502040204020203" pitchFamily="34" charset="0"/>
              </a:rPr>
              <a:t>The Crop Cart app is a digital platform that is designed to connect farmers directly with consumers, retailers, and wholesalers. It enables farmers to sell produce online, track inventory, get fair prices, and access delivery/logistics assistance —simplifying the farm-to-market process.</a:t>
            </a:r>
            <a:endParaRPr lang="en-IN" sz="2000" dirty="0">
              <a:latin typeface="Bahnschrift SemiBold Condensed" panose="020B0502040204020203" pitchFamily="34" charset="0"/>
            </a:endParaRPr>
          </a:p>
        </p:txBody>
      </p:sp>
      <p:pic>
        <p:nvPicPr>
          <p:cNvPr id="3074" name="Picture 2" descr="Download premium vector of Farmer controlling smart tractor vector with a  phone digital farming by audi about cartoon, avatar, design, illustration,  and innovation 2809428">
            <a:extLst>
              <a:ext uri="{FF2B5EF4-FFF2-40B4-BE49-F238E27FC236}">
                <a16:creationId xmlns:a16="http://schemas.microsoft.com/office/drawing/2014/main" id="{DE69A105-977E-FB43-8232-3BD3F86DF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86"/>
          <a:stretch/>
        </p:blipFill>
        <p:spPr bwMode="auto">
          <a:xfrm>
            <a:off x="0" y="0"/>
            <a:ext cx="44126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050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CC7F6-6188-6AD4-3FE9-7E49B277E59C}"/>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3D2C5-E5FE-811F-7CBC-C1F7E523D7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1339" y="1428577"/>
            <a:ext cx="9691835" cy="4168625"/>
          </a:xfrm>
        </p:spPr>
      </p:pic>
      <p:sp>
        <p:nvSpPr>
          <p:cNvPr id="2" name="Title 1">
            <a:extLst>
              <a:ext uri="{FF2B5EF4-FFF2-40B4-BE49-F238E27FC236}">
                <a16:creationId xmlns:a16="http://schemas.microsoft.com/office/drawing/2014/main" id="{1887BCF2-0C05-94FC-54B2-BFA2A1034114}"/>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Low fidelity Wireframes</a:t>
            </a:r>
          </a:p>
        </p:txBody>
      </p:sp>
      <p:pic>
        <p:nvPicPr>
          <p:cNvPr id="4" name="Picture 3">
            <a:extLst>
              <a:ext uri="{FF2B5EF4-FFF2-40B4-BE49-F238E27FC236}">
                <a16:creationId xmlns:a16="http://schemas.microsoft.com/office/drawing/2014/main" id="{69B120F6-B6A6-B2AC-43AA-CC858A6C6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3174" y="1428577"/>
            <a:ext cx="2047503" cy="4038130"/>
          </a:xfrm>
          <a:prstGeom prst="rect">
            <a:avLst/>
          </a:prstGeom>
        </p:spPr>
      </p:pic>
    </p:spTree>
    <p:extLst>
      <p:ext uri="{BB962C8B-B14F-4D97-AF65-F5344CB8AC3E}">
        <p14:creationId xmlns:p14="http://schemas.microsoft.com/office/powerpoint/2010/main" val="427414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EE3CF8-7698-1E2F-F853-9D66BFD7F4F2}"/>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High fidelity Wireframes</a:t>
            </a:r>
          </a:p>
        </p:txBody>
      </p:sp>
      <p:pic>
        <p:nvPicPr>
          <p:cNvPr id="6" name="Picture 5">
            <a:extLst>
              <a:ext uri="{FF2B5EF4-FFF2-40B4-BE49-F238E27FC236}">
                <a16:creationId xmlns:a16="http://schemas.microsoft.com/office/drawing/2014/main" id="{A6C73550-ED18-BB23-4AC7-4EE687B63BE6}"/>
              </a:ext>
            </a:extLst>
          </p:cNvPr>
          <p:cNvPicPr>
            <a:picLocks noChangeAspect="1"/>
          </p:cNvPicPr>
          <p:nvPr/>
        </p:nvPicPr>
        <p:blipFill>
          <a:blip r:embed="rId2">
            <a:extLst>
              <a:ext uri="{28A0092B-C50C-407E-A947-70E740481C1C}">
                <a14:useLocalDpi xmlns:a14="http://schemas.microsoft.com/office/drawing/2010/main" val="0"/>
              </a:ext>
            </a:extLst>
          </a:blip>
          <a:srcRect l="-429" t="-280" r="16197" b="69920"/>
          <a:stretch/>
        </p:blipFill>
        <p:spPr>
          <a:xfrm>
            <a:off x="576203" y="1459685"/>
            <a:ext cx="10918839" cy="4204981"/>
          </a:xfrm>
          <a:prstGeom prst="rect">
            <a:avLst/>
          </a:prstGeom>
        </p:spPr>
      </p:pic>
    </p:spTree>
    <p:extLst>
      <p:ext uri="{BB962C8B-B14F-4D97-AF65-F5344CB8AC3E}">
        <p14:creationId xmlns:p14="http://schemas.microsoft.com/office/powerpoint/2010/main" val="1694635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979A0-0BB8-A692-573E-E616423208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45501C5-4EA9-13CD-631D-1382C14416F3}"/>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High fidelity Wireframes</a:t>
            </a:r>
          </a:p>
        </p:txBody>
      </p:sp>
      <p:pic>
        <p:nvPicPr>
          <p:cNvPr id="3" name="Picture 2">
            <a:extLst>
              <a:ext uri="{FF2B5EF4-FFF2-40B4-BE49-F238E27FC236}">
                <a16:creationId xmlns:a16="http://schemas.microsoft.com/office/drawing/2014/main" id="{3A640D56-ABFC-94FA-FC0C-893B73C62315}"/>
              </a:ext>
            </a:extLst>
          </p:cNvPr>
          <p:cNvPicPr>
            <a:picLocks noChangeAspect="1"/>
          </p:cNvPicPr>
          <p:nvPr/>
        </p:nvPicPr>
        <p:blipFill>
          <a:blip r:embed="rId2">
            <a:extLst>
              <a:ext uri="{28A0092B-C50C-407E-A947-70E740481C1C}">
                <a14:useLocalDpi xmlns:a14="http://schemas.microsoft.com/office/drawing/2010/main" val="0"/>
              </a:ext>
            </a:extLst>
          </a:blip>
          <a:srcRect l="1221" t="36074" r="51189" b="33871"/>
          <a:stretch/>
        </p:blipFill>
        <p:spPr>
          <a:xfrm>
            <a:off x="537764" y="1139594"/>
            <a:ext cx="6716039" cy="4578812"/>
          </a:xfrm>
          <a:prstGeom prst="rect">
            <a:avLst/>
          </a:prstGeom>
        </p:spPr>
      </p:pic>
      <p:pic>
        <p:nvPicPr>
          <p:cNvPr id="7" name="Picture 6">
            <a:extLst>
              <a:ext uri="{FF2B5EF4-FFF2-40B4-BE49-F238E27FC236}">
                <a16:creationId xmlns:a16="http://schemas.microsoft.com/office/drawing/2014/main" id="{7B585E24-0EA7-0250-FA27-642A4665B601}"/>
              </a:ext>
            </a:extLst>
          </p:cNvPr>
          <p:cNvPicPr>
            <a:picLocks noChangeAspect="1"/>
          </p:cNvPicPr>
          <p:nvPr/>
        </p:nvPicPr>
        <p:blipFill>
          <a:blip r:embed="rId3">
            <a:extLst>
              <a:ext uri="{28A0092B-C50C-407E-A947-70E740481C1C}">
                <a14:useLocalDpi xmlns:a14="http://schemas.microsoft.com/office/drawing/2010/main" val="0"/>
              </a:ext>
            </a:extLst>
          </a:blip>
          <a:srcRect l="51348" t="35695" r="17135" b="34306"/>
          <a:stretch/>
        </p:blipFill>
        <p:spPr>
          <a:xfrm>
            <a:off x="7460066" y="1139594"/>
            <a:ext cx="4455862" cy="4578812"/>
          </a:xfrm>
          <a:prstGeom prst="rect">
            <a:avLst/>
          </a:prstGeom>
        </p:spPr>
      </p:pic>
    </p:spTree>
    <p:extLst>
      <p:ext uri="{BB962C8B-B14F-4D97-AF65-F5344CB8AC3E}">
        <p14:creationId xmlns:p14="http://schemas.microsoft.com/office/powerpoint/2010/main" val="234007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8A49-B116-03E3-F980-4DE14F36AF4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689C6F-AACB-69B6-6138-824F3E6902C0}"/>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High fidelity Wireframes</a:t>
            </a:r>
          </a:p>
        </p:txBody>
      </p:sp>
      <p:pic>
        <p:nvPicPr>
          <p:cNvPr id="5" name="Picture 4">
            <a:extLst>
              <a:ext uri="{FF2B5EF4-FFF2-40B4-BE49-F238E27FC236}">
                <a16:creationId xmlns:a16="http://schemas.microsoft.com/office/drawing/2014/main" id="{2A0815DC-9C8D-8195-755D-FFBB1C1C1B86}"/>
              </a:ext>
            </a:extLst>
          </p:cNvPr>
          <p:cNvPicPr>
            <a:picLocks noChangeAspect="1"/>
          </p:cNvPicPr>
          <p:nvPr/>
        </p:nvPicPr>
        <p:blipFill>
          <a:blip r:embed="rId2">
            <a:extLst>
              <a:ext uri="{28A0092B-C50C-407E-A947-70E740481C1C}">
                <a14:useLocalDpi xmlns:a14="http://schemas.microsoft.com/office/drawing/2010/main" val="0"/>
              </a:ext>
            </a:extLst>
          </a:blip>
          <a:srcRect l="34198" t="69943" r="17075"/>
          <a:stretch/>
        </p:blipFill>
        <p:spPr>
          <a:xfrm>
            <a:off x="1266951" y="1063906"/>
            <a:ext cx="6904410" cy="4597755"/>
          </a:xfrm>
          <a:prstGeom prst="rect">
            <a:avLst/>
          </a:prstGeom>
        </p:spPr>
      </p:pic>
      <p:pic>
        <p:nvPicPr>
          <p:cNvPr id="6" name="Picture 5">
            <a:extLst>
              <a:ext uri="{FF2B5EF4-FFF2-40B4-BE49-F238E27FC236}">
                <a16:creationId xmlns:a16="http://schemas.microsoft.com/office/drawing/2014/main" id="{A8531676-F03D-5A1A-2538-6B471A87AFD5}"/>
              </a:ext>
            </a:extLst>
          </p:cNvPr>
          <p:cNvPicPr>
            <a:picLocks noChangeAspect="1"/>
          </p:cNvPicPr>
          <p:nvPr/>
        </p:nvPicPr>
        <p:blipFill>
          <a:blip r:embed="rId2">
            <a:extLst>
              <a:ext uri="{28A0092B-C50C-407E-A947-70E740481C1C}">
                <a14:useLocalDpi xmlns:a14="http://schemas.microsoft.com/office/drawing/2010/main" val="0"/>
              </a:ext>
            </a:extLst>
          </a:blip>
          <a:srcRect l="85396" t="159" b="69952"/>
          <a:stretch/>
        </p:blipFill>
        <p:spPr>
          <a:xfrm>
            <a:off x="8557748" y="1063906"/>
            <a:ext cx="2081060" cy="4597755"/>
          </a:xfrm>
          <a:prstGeom prst="rect">
            <a:avLst/>
          </a:prstGeom>
        </p:spPr>
      </p:pic>
    </p:spTree>
    <p:extLst>
      <p:ext uri="{BB962C8B-B14F-4D97-AF65-F5344CB8AC3E}">
        <p14:creationId xmlns:p14="http://schemas.microsoft.com/office/powerpoint/2010/main" val="3336640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8318-D82C-A6F2-12A4-8B74C2EB396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904A4B-29AC-A49C-D288-6D0CC5FFBEA1}"/>
              </a:ext>
            </a:extLst>
          </p:cNvPr>
          <p:cNvSpPr txBox="1">
            <a:spLocks/>
          </p:cNvSpPr>
          <p:nvPr/>
        </p:nvSpPr>
        <p:spPr>
          <a:xfrm>
            <a:off x="3381505" y="0"/>
            <a:ext cx="6077455" cy="725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High fidelity Wireframes</a:t>
            </a:r>
          </a:p>
        </p:txBody>
      </p:sp>
      <p:pic>
        <p:nvPicPr>
          <p:cNvPr id="2" name="Picture 1">
            <a:extLst>
              <a:ext uri="{FF2B5EF4-FFF2-40B4-BE49-F238E27FC236}">
                <a16:creationId xmlns:a16="http://schemas.microsoft.com/office/drawing/2014/main" id="{1BD6EC0B-B93E-8820-AB7C-6567E39AD9B2}"/>
              </a:ext>
            </a:extLst>
          </p:cNvPr>
          <p:cNvPicPr>
            <a:picLocks noChangeAspect="1"/>
          </p:cNvPicPr>
          <p:nvPr/>
        </p:nvPicPr>
        <p:blipFill>
          <a:blip r:embed="rId2">
            <a:extLst>
              <a:ext uri="{28A0092B-C50C-407E-A947-70E740481C1C}">
                <a14:useLocalDpi xmlns:a14="http://schemas.microsoft.com/office/drawing/2010/main" val="0"/>
              </a:ext>
            </a:extLst>
          </a:blip>
          <a:srcRect l="-128" t="69829" r="67626"/>
          <a:stretch/>
        </p:blipFill>
        <p:spPr>
          <a:xfrm>
            <a:off x="1849602" y="1071878"/>
            <a:ext cx="4730020" cy="4714241"/>
          </a:xfrm>
          <a:prstGeom prst="rect">
            <a:avLst/>
          </a:prstGeom>
        </p:spPr>
      </p:pic>
      <p:pic>
        <p:nvPicPr>
          <p:cNvPr id="5" name="Picture 4">
            <a:extLst>
              <a:ext uri="{FF2B5EF4-FFF2-40B4-BE49-F238E27FC236}">
                <a16:creationId xmlns:a16="http://schemas.microsoft.com/office/drawing/2014/main" id="{D6C53AF8-F0B5-32C7-77E2-F3E077076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298" y="971025"/>
            <a:ext cx="2208693" cy="4915949"/>
          </a:xfrm>
          <a:prstGeom prst="rect">
            <a:avLst/>
          </a:prstGeom>
        </p:spPr>
      </p:pic>
    </p:spTree>
    <p:extLst>
      <p:ext uri="{BB962C8B-B14F-4D97-AF65-F5344CB8AC3E}">
        <p14:creationId xmlns:p14="http://schemas.microsoft.com/office/powerpoint/2010/main" val="15500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73C6-D678-9599-96AC-C5B5FDDB3EC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9C2DF8B-99B4-42A4-B9D6-C1ABA5AAF09F}"/>
              </a:ext>
            </a:extLst>
          </p:cNvPr>
          <p:cNvSpPr txBox="1">
            <a:spLocks/>
          </p:cNvSpPr>
          <p:nvPr/>
        </p:nvSpPr>
        <p:spPr>
          <a:xfrm>
            <a:off x="4041743" y="-270798"/>
            <a:ext cx="3865931" cy="1256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Usability Testing</a:t>
            </a:r>
          </a:p>
        </p:txBody>
      </p:sp>
      <p:graphicFrame>
        <p:nvGraphicFramePr>
          <p:cNvPr id="2" name="Table 1">
            <a:extLst>
              <a:ext uri="{FF2B5EF4-FFF2-40B4-BE49-F238E27FC236}">
                <a16:creationId xmlns:a16="http://schemas.microsoft.com/office/drawing/2014/main" id="{4B9CE7DE-74FF-87FF-8B1B-B1308543A22F}"/>
              </a:ext>
            </a:extLst>
          </p:cNvPr>
          <p:cNvGraphicFramePr>
            <a:graphicFrameLocks noGrp="1"/>
          </p:cNvGraphicFramePr>
          <p:nvPr>
            <p:extLst>
              <p:ext uri="{D42A27DB-BD31-4B8C-83A1-F6EECF244321}">
                <p14:modId xmlns:p14="http://schemas.microsoft.com/office/powerpoint/2010/main" val="1861767806"/>
              </p:ext>
            </p:extLst>
          </p:nvPr>
        </p:nvGraphicFramePr>
        <p:xfrm>
          <a:off x="595618" y="1442906"/>
          <a:ext cx="10758183" cy="4429386"/>
        </p:xfrm>
        <a:graphic>
          <a:graphicData uri="http://schemas.openxmlformats.org/drawingml/2006/table">
            <a:tbl>
              <a:tblPr/>
              <a:tblGrid>
                <a:gridCol w="3586061">
                  <a:extLst>
                    <a:ext uri="{9D8B030D-6E8A-4147-A177-3AD203B41FA5}">
                      <a16:colId xmlns:a16="http://schemas.microsoft.com/office/drawing/2014/main" val="1427677043"/>
                    </a:ext>
                  </a:extLst>
                </a:gridCol>
                <a:gridCol w="3586061">
                  <a:extLst>
                    <a:ext uri="{9D8B030D-6E8A-4147-A177-3AD203B41FA5}">
                      <a16:colId xmlns:a16="http://schemas.microsoft.com/office/drawing/2014/main" val="4094542645"/>
                    </a:ext>
                  </a:extLst>
                </a:gridCol>
                <a:gridCol w="3586061">
                  <a:extLst>
                    <a:ext uri="{9D8B030D-6E8A-4147-A177-3AD203B41FA5}">
                      <a16:colId xmlns:a16="http://schemas.microsoft.com/office/drawing/2014/main" val="2414870974"/>
                    </a:ext>
                  </a:extLst>
                </a:gridCol>
              </a:tblGrid>
              <a:tr h="553674">
                <a:tc>
                  <a:txBody>
                    <a:bodyPr/>
                    <a:lstStyle/>
                    <a:p>
                      <a:r>
                        <a:rPr lang="en-IN" b="1"/>
                        <a:t>Issue</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1"/>
                        <a:t>Observation</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1"/>
                        <a:t>Fix Implemented</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9607514"/>
                  </a:ext>
                </a:extLst>
              </a:tr>
              <a:tr h="968928">
                <a:tc>
                  <a:txBody>
                    <a:bodyPr/>
                    <a:lstStyle/>
                    <a:p>
                      <a:r>
                        <a:rPr lang="en-IN"/>
                        <a:t>Complex sign-up 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Farmers struggled with too many fields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Added “Sign Up with Google” to simplify registration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8443"/>
                  </a:ext>
                </a:extLst>
              </a:tr>
              <a:tr h="968928">
                <a:tc>
                  <a:txBody>
                    <a:bodyPr/>
                    <a:lstStyle/>
                    <a:p>
                      <a:r>
                        <a:rPr lang="en-IN" dirty="0"/>
                        <a:t>Unclear icon meanings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Users were confused by some bottom navigation icons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Added text labels below icons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553250"/>
                  </a:ext>
                </a:extLst>
              </a:tr>
              <a:tr h="968928">
                <a:tc>
                  <a:txBody>
                    <a:bodyPr/>
                    <a:lstStyle/>
                    <a:p>
                      <a:r>
                        <a:rPr lang="en-IN"/>
                        <a:t>Lack of progress 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Users didn’t know if their product upload/order went through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Added confirmation modals and progress bars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11186"/>
                  </a:ext>
                </a:extLst>
              </a:tr>
              <a:tr h="968928">
                <a:tc>
                  <a:txBody>
                    <a:bodyPr/>
                    <a:lstStyle/>
                    <a:p>
                      <a:r>
                        <a:rPr lang="en-US"/>
                        <a:t>Support was hard to find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Users didn’t immediately locate the help 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Placed Chatbot and Call icons on the main support page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9461312"/>
                  </a:ext>
                </a:extLst>
              </a:tr>
            </a:tbl>
          </a:graphicData>
        </a:graphic>
      </p:graphicFrame>
    </p:spTree>
    <p:extLst>
      <p:ext uri="{BB962C8B-B14F-4D97-AF65-F5344CB8AC3E}">
        <p14:creationId xmlns:p14="http://schemas.microsoft.com/office/powerpoint/2010/main" val="4004813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52EAD-A0AC-A8EA-7E25-081DA396752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A914E1D-45FB-DFD6-DC46-CDF1589A0D96}"/>
              </a:ext>
            </a:extLst>
          </p:cNvPr>
          <p:cNvSpPr txBox="1">
            <a:spLocks/>
          </p:cNvSpPr>
          <p:nvPr/>
        </p:nvSpPr>
        <p:spPr>
          <a:xfrm>
            <a:off x="2903985" y="-223520"/>
            <a:ext cx="6707375" cy="1256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Usability Testing(Qualitative)</a:t>
            </a:r>
          </a:p>
        </p:txBody>
      </p:sp>
      <p:graphicFrame>
        <p:nvGraphicFramePr>
          <p:cNvPr id="3" name="Table 2">
            <a:extLst>
              <a:ext uri="{FF2B5EF4-FFF2-40B4-BE49-F238E27FC236}">
                <a16:creationId xmlns:a16="http://schemas.microsoft.com/office/drawing/2014/main" id="{1EBE7298-5DEC-5459-40EC-0FD0BC4856B1}"/>
              </a:ext>
            </a:extLst>
          </p:cNvPr>
          <p:cNvGraphicFramePr>
            <a:graphicFrameLocks noGrp="1"/>
          </p:cNvGraphicFramePr>
          <p:nvPr>
            <p:extLst>
              <p:ext uri="{D42A27DB-BD31-4B8C-83A1-F6EECF244321}">
                <p14:modId xmlns:p14="http://schemas.microsoft.com/office/powerpoint/2010/main" val="1088776795"/>
              </p:ext>
            </p:extLst>
          </p:nvPr>
        </p:nvGraphicFramePr>
        <p:xfrm>
          <a:off x="701040" y="1879600"/>
          <a:ext cx="10652760" cy="3721895"/>
        </p:xfrm>
        <a:graphic>
          <a:graphicData uri="http://schemas.openxmlformats.org/drawingml/2006/table">
            <a:tbl>
              <a:tblPr/>
              <a:tblGrid>
                <a:gridCol w="1775460">
                  <a:extLst>
                    <a:ext uri="{9D8B030D-6E8A-4147-A177-3AD203B41FA5}">
                      <a16:colId xmlns:a16="http://schemas.microsoft.com/office/drawing/2014/main" val="2383631440"/>
                    </a:ext>
                  </a:extLst>
                </a:gridCol>
                <a:gridCol w="1775460">
                  <a:extLst>
                    <a:ext uri="{9D8B030D-6E8A-4147-A177-3AD203B41FA5}">
                      <a16:colId xmlns:a16="http://schemas.microsoft.com/office/drawing/2014/main" val="3050435812"/>
                    </a:ext>
                  </a:extLst>
                </a:gridCol>
                <a:gridCol w="1775460">
                  <a:extLst>
                    <a:ext uri="{9D8B030D-6E8A-4147-A177-3AD203B41FA5}">
                      <a16:colId xmlns:a16="http://schemas.microsoft.com/office/drawing/2014/main" val="932058621"/>
                    </a:ext>
                  </a:extLst>
                </a:gridCol>
                <a:gridCol w="1775460">
                  <a:extLst>
                    <a:ext uri="{9D8B030D-6E8A-4147-A177-3AD203B41FA5}">
                      <a16:colId xmlns:a16="http://schemas.microsoft.com/office/drawing/2014/main" val="3185741081"/>
                    </a:ext>
                  </a:extLst>
                </a:gridCol>
                <a:gridCol w="1775460">
                  <a:extLst>
                    <a:ext uri="{9D8B030D-6E8A-4147-A177-3AD203B41FA5}">
                      <a16:colId xmlns:a16="http://schemas.microsoft.com/office/drawing/2014/main" val="3364518630"/>
                    </a:ext>
                  </a:extLst>
                </a:gridCol>
                <a:gridCol w="1775460">
                  <a:extLst>
                    <a:ext uri="{9D8B030D-6E8A-4147-A177-3AD203B41FA5}">
                      <a16:colId xmlns:a16="http://schemas.microsoft.com/office/drawing/2014/main" val="1356920881"/>
                    </a:ext>
                  </a:extLst>
                </a:gridCol>
              </a:tblGrid>
              <a:tr h="744379">
                <a:tc>
                  <a:txBody>
                    <a:bodyPr/>
                    <a:lstStyle/>
                    <a:p>
                      <a:r>
                        <a:rPr lang="en-IN"/>
                        <a:t>User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Time Taken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Errors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Difficulty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Assistance Needed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644252"/>
                  </a:ext>
                </a:extLst>
              </a:tr>
              <a:tr h="744379">
                <a:tc>
                  <a:txBody>
                    <a:bodyPr/>
                    <a:lstStyle/>
                    <a:p>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28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Wanted better icon labels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2815684"/>
                  </a:ext>
                </a:extLst>
              </a:tr>
              <a:tr h="744379">
                <a:tc>
                  <a:txBody>
                    <a:bodyPr/>
                    <a:lstStyle/>
                    <a:p>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30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Suggested Odia labels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5678326"/>
                  </a:ext>
                </a:extLst>
              </a:tr>
              <a:tr h="744379">
                <a:tc>
                  <a:txBody>
                    <a:bodyPr/>
                    <a:lstStyle/>
                    <a:p>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35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Wanted step-by-step tooltips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8415104"/>
                  </a:ext>
                </a:extLst>
              </a:tr>
              <a:tr h="744379">
                <a:tc>
                  <a:txBody>
                    <a:bodyPr/>
                    <a:lstStyle/>
                    <a:p>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25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dirty="0"/>
                        <a:t>Loved the clean layout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9700979"/>
                  </a:ext>
                </a:extLst>
              </a:tr>
            </a:tbl>
          </a:graphicData>
        </a:graphic>
      </p:graphicFrame>
      <p:sp>
        <p:nvSpPr>
          <p:cNvPr id="5" name="TextBox 4">
            <a:extLst>
              <a:ext uri="{FF2B5EF4-FFF2-40B4-BE49-F238E27FC236}">
                <a16:creationId xmlns:a16="http://schemas.microsoft.com/office/drawing/2014/main" id="{CA251C16-5E98-CDE3-6E4A-A580EC740FDB}"/>
              </a:ext>
            </a:extLst>
          </p:cNvPr>
          <p:cNvSpPr txBox="1"/>
          <p:nvPr/>
        </p:nvSpPr>
        <p:spPr>
          <a:xfrm>
            <a:off x="3713480" y="802153"/>
            <a:ext cx="4765040" cy="461665"/>
          </a:xfrm>
          <a:prstGeom prst="rect">
            <a:avLst/>
          </a:prstGeom>
          <a:noFill/>
        </p:spPr>
        <p:txBody>
          <a:bodyPr wrap="square" rtlCol="0">
            <a:spAutoFit/>
          </a:bodyPr>
          <a:lstStyle/>
          <a:p>
            <a:r>
              <a:rPr lang="en-US" sz="2400" b="1" dirty="0">
                <a:latin typeface="Bahnschrift SemiBold Condensed" panose="020B0502040204020203" pitchFamily="34" charset="0"/>
              </a:rPr>
              <a:t>Task :</a:t>
            </a:r>
            <a:r>
              <a:rPr lang="en-US" sz="2400" dirty="0">
                <a:latin typeface="Bahnschrift SemiBold Condensed" panose="020B0502040204020203" pitchFamily="34" charset="0"/>
              </a:rPr>
              <a:t> </a:t>
            </a:r>
            <a:r>
              <a:rPr lang="en-US" dirty="0">
                <a:latin typeface="Bahnschrift SemiBold" panose="020B0502040204020203" pitchFamily="34" charset="0"/>
              </a:rPr>
              <a:t>Upload a crop and accept an order.</a:t>
            </a:r>
            <a:endParaRPr lang="en-IN" dirty="0">
              <a:latin typeface="Bahnschrift SemiBold" panose="020B0502040204020203" pitchFamily="34" charset="0"/>
            </a:endParaRPr>
          </a:p>
        </p:txBody>
      </p:sp>
      <p:sp>
        <p:nvSpPr>
          <p:cNvPr id="6" name="Rectangle: Rounded Corners 5">
            <a:extLst>
              <a:ext uri="{FF2B5EF4-FFF2-40B4-BE49-F238E27FC236}">
                <a16:creationId xmlns:a16="http://schemas.microsoft.com/office/drawing/2014/main" id="{28D5A321-93CC-A6AE-9FAE-66283EABB355}"/>
              </a:ext>
            </a:extLst>
          </p:cNvPr>
          <p:cNvSpPr/>
          <p:nvPr/>
        </p:nvSpPr>
        <p:spPr>
          <a:xfrm>
            <a:off x="3713480" y="833437"/>
            <a:ext cx="4333240" cy="4152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10B7775-1088-679D-9D3E-124E3EBBF32D}"/>
              </a:ext>
            </a:extLst>
          </p:cNvPr>
          <p:cNvSpPr txBox="1"/>
          <p:nvPr/>
        </p:nvSpPr>
        <p:spPr>
          <a:xfrm>
            <a:off x="589280" y="5770756"/>
            <a:ext cx="5090160" cy="923330"/>
          </a:xfrm>
          <a:prstGeom prst="rect">
            <a:avLst/>
          </a:prstGeom>
          <a:noFill/>
        </p:spPr>
        <p:txBody>
          <a:bodyPr wrap="square" rtlCol="0">
            <a:spAutoFit/>
          </a:bodyPr>
          <a:lstStyle/>
          <a:p>
            <a:r>
              <a:rPr lang="en-IN" b="1" dirty="0"/>
              <a:t>Suggestions Implemented:</a:t>
            </a:r>
            <a:endParaRPr lang="en-US" b="1" dirty="0"/>
          </a:p>
          <a:p>
            <a:r>
              <a:rPr lang="en-US" dirty="0"/>
              <a:t>Introduced local language toggle (Hindi).</a:t>
            </a:r>
          </a:p>
          <a:p>
            <a:endParaRPr lang="en-IN" dirty="0"/>
          </a:p>
        </p:txBody>
      </p:sp>
    </p:spTree>
    <p:extLst>
      <p:ext uri="{BB962C8B-B14F-4D97-AF65-F5344CB8AC3E}">
        <p14:creationId xmlns:p14="http://schemas.microsoft.com/office/powerpoint/2010/main" val="13475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F589BE-E8D9-377E-A86E-A2E52632ABEF}"/>
              </a:ext>
            </a:extLst>
          </p:cNvPr>
          <p:cNvSpPr txBox="1">
            <a:spLocks/>
          </p:cNvSpPr>
          <p:nvPr/>
        </p:nvSpPr>
        <p:spPr>
          <a:xfrm>
            <a:off x="5219827" y="158215"/>
            <a:ext cx="1752345" cy="538071"/>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b="1" dirty="0">
                <a:solidFill>
                  <a:srgbClr val="535353"/>
                </a:solidFill>
                <a:latin typeface="Montserrat ExtraBold" panose="020F0502020204030204" pitchFamily="2" charset="0"/>
              </a:rPr>
              <a:t>Links</a:t>
            </a:r>
          </a:p>
        </p:txBody>
      </p:sp>
      <p:sp>
        <p:nvSpPr>
          <p:cNvPr id="3" name="TextBox 2">
            <a:extLst>
              <a:ext uri="{FF2B5EF4-FFF2-40B4-BE49-F238E27FC236}">
                <a16:creationId xmlns:a16="http://schemas.microsoft.com/office/drawing/2014/main" id="{1FDDA9AD-9FE5-F94E-A752-F452AA396B82}"/>
              </a:ext>
            </a:extLst>
          </p:cNvPr>
          <p:cNvSpPr txBox="1"/>
          <p:nvPr/>
        </p:nvSpPr>
        <p:spPr>
          <a:xfrm>
            <a:off x="589327" y="1073681"/>
            <a:ext cx="10987480" cy="369332"/>
          </a:xfrm>
          <a:prstGeom prst="rect">
            <a:avLst/>
          </a:prstGeom>
          <a:noFill/>
        </p:spPr>
        <p:txBody>
          <a:bodyPr wrap="square">
            <a:spAutoFit/>
          </a:bodyPr>
          <a:lstStyle/>
          <a:p>
            <a:r>
              <a:rPr lang="en-US" sz="1800" b="1" dirty="0">
                <a:latin typeface="Bahnschrift SemiBold Condensed" panose="020B0502040204020203" pitchFamily="34" charset="0"/>
              </a:rPr>
              <a:t>Survey form link : </a:t>
            </a:r>
            <a:r>
              <a:rPr lang="en-US" sz="1800" b="1" dirty="0">
                <a:latin typeface="Bahnschrift SemiBold Condensed" panose="020B0502040204020203" pitchFamily="34" charset="0"/>
                <a:hlinkClick r:id="rId2"/>
              </a:rPr>
              <a:t>https://docs.google.com/forms/d/e/1FAIpQLSffDRqMlu0fdxlxc6-ysb_6qJcS3yBDllAZJDFOym6khxvLVQ/viewform?usp=header</a:t>
            </a:r>
            <a:r>
              <a:rPr lang="en-US" sz="1800" b="1" dirty="0">
                <a:latin typeface="Bahnschrift SemiBold Condensed" panose="020B0502040204020203" pitchFamily="34" charset="0"/>
              </a:rPr>
              <a:t> </a:t>
            </a:r>
            <a:endParaRPr lang="en-IN" dirty="0"/>
          </a:p>
        </p:txBody>
      </p:sp>
      <p:sp>
        <p:nvSpPr>
          <p:cNvPr id="4" name="TextBox 3">
            <a:extLst>
              <a:ext uri="{FF2B5EF4-FFF2-40B4-BE49-F238E27FC236}">
                <a16:creationId xmlns:a16="http://schemas.microsoft.com/office/drawing/2014/main" id="{1EF679AE-5407-139F-B4EF-040B554DA5CB}"/>
              </a:ext>
            </a:extLst>
          </p:cNvPr>
          <p:cNvSpPr txBox="1"/>
          <p:nvPr/>
        </p:nvSpPr>
        <p:spPr>
          <a:xfrm>
            <a:off x="589327" y="1753941"/>
            <a:ext cx="10987480" cy="369332"/>
          </a:xfrm>
          <a:prstGeom prst="rect">
            <a:avLst/>
          </a:prstGeom>
          <a:noFill/>
        </p:spPr>
        <p:txBody>
          <a:bodyPr wrap="square">
            <a:spAutoFit/>
          </a:bodyPr>
          <a:lstStyle/>
          <a:p>
            <a:r>
              <a:rPr lang="en-US" b="1" dirty="0">
                <a:latin typeface="Bahnschrift SemiBold Condensed" panose="020B0502040204020203" pitchFamily="34" charset="0"/>
              </a:rPr>
              <a:t>Empathy mapping</a:t>
            </a:r>
            <a:r>
              <a:rPr lang="en-US" sz="1800" b="1" dirty="0">
                <a:latin typeface="Bahnschrift SemiBold Condensed" panose="020B0502040204020203" pitchFamily="34" charset="0"/>
              </a:rPr>
              <a:t> link : </a:t>
            </a:r>
            <a:r>
              <a:rPr lang="en-US" sz="1800" b="1" dirty="0">
                <a:latin typeface="Bahnschrift SemiBold Condensed" panose="020B0502040204020203" pitchFamily="34" charset="0"/>
                <a:hlinkClick r:id="rId3"/>
              </a:rPr>
              <a:t>https://miro.com/app/board/uXjVIW8AuIc=/?share_link_id=715215075984</a:t>
            </a:r>
            <a:r>
              <a:rPr lang="en-US" sz="1800" b="1" dirty="0">
                <a:latin typeface="Bahnschrift SemiBold Condensed" panose="020B0502040204020203" pitchFamily="34" charset="0"/>
              </a:rPr>
              <a:t>  </a:t>
            </a:r>
            <a:endParaRPr lang="en-IN" dirty="0"/>
          </a:p>
        </p:txBody>
      </p:sp>
      <p:sp>
        <p:nvSpPr>
          <p:cNvPr id="5" name="TextBox 4">
            <a:extLst>
              <a:ext uri="{FF2B5EF4-FFF2-40B4-BE49-F238E27FC236}">
                <a16:creationId xmlns:a16="http://schemas.microsoft.com/office/drawing/2014/main" id="{810B19B4-735E-EF79-429B-7BEAFB7A5E24}"/>
              </a:ext>
            </a:extLst>
          </p:cNvPr>
          <p:cNvSpPr txBox="1"/>
          <p:nvPr/>
        </p:nvSpPr>
        <p:spPr>
          <a:xfrm>
            <a:off x="589327" y="2434202"/>
            <a:ext cx="11390152" cy="369332"/>
          </a:xfrm>
          <a:prstGeom prst="rect">
            <a:avLst/>
          </a:prstGeom>
          <a:noFill/>
        </p:spPr>
        <p:txBody>
          <a:bodyPr wrap="square">
            <a:spAutoFit/>
          </a:bodyPr>
          <a:lstStyle/>
          <a:p>
            <a:r>
              <a:rPr lang="en-US" b="1" dirty="0">
                <a:latin typeface="Bahnschrift SemiBold Condensed" panose="020B0502040204020203" pitchFamily="34" charset="0"/>
              </a:rPr>
              <a:t>Figma design</a:t>
            </a:r>
            <a:r>
              <a:rPr lang="en-US" sz="1800" b="1" dirty="0">
                <a:latin typeface="Bahnschrift SemiBold Condensed" panose="020B0502040204020203" pitchFamily="34" charset="0"/>
              </a:rPr>
              <a:t> link : </a:t>
            </a:r>
            <a:r>
              <a:rPr lang="en-US" sz="1800" b="1" dirty="0">
                <a:latin typeface="Bahnschrift SemiBold Condensed" panose="020B0502040204020203" pitchFamily="34" charset="0"/>
                <a:hlinkClick r:id="rId4"/>
              </a:rPr>
              <a:t>https://www.figma.com/design/3JdGjDO0e9KtOdSZOVhm7h/Online-supply-chain-farm-produce?node-id=0-1&amp;t=Do2JjiXi01hjYFPY-1</a:t>
            </a:r>
            <a:r>
              <a:rPr lang="en-US" sz="1800" b="1" dirty="0">
                <a:latin typeface="Bahnschrift SemiBold Condensed" panose="020B0502040204020203" pitchFamily="34" charset="0"/>
              </a:rPr>
              <a:t>  </a:t>
            </a:r>
            <a:endParaRPr lang="en-IN" dirty="0"/>
          </a:p>
        </p:txBody>
      </p:sp>
      <p:sp>
        <p:nvSpPr>
          <p:cNvPr id="8" name="TextBox 7">
            <a:extLst>
              <a:ext uri="{FF2B5EF4-FFF2-40B4-BE49-F238E27FC236}">
                <a16:creationId xmlns:a16="http://schemas.microsoft.com/office/drawing/2014/main" id="{9C5F5109-9857-A206-1E88-2498C76A01CA}"/>
              </a:ext>
            </a:extLst>
          </p:cNvPr>
          <p:cNvSpPr txBox="1"/>
          <p:nvPr/>
        </p:nvSpPr>
        <p:spPr>
          <a:xfrm>
            <a:off x="587579" y="3114462"/>
            <a:ext cx="11390152" cy="369332"/>
          </a:xfrm>
          <a:prstGeom prst="rect">
            <a:avLst/>
          </a:prstGeom>
          <a:noFill/>
        </p:spPr>
        <p:txBody>
          <a:bodyPr wrap="square">
            <a:spAutoFit/>
          </a:bodyPr>
          <a:lstStyle/>
          <a:p>
            <a:r>
              <a:rPr lang="en-US" b="1" dirty="0">
                <a:latin typeface="Bahnschrift SemiBold Condensed" panose="020B0502040204020203" pitchFamily="34" charset="0"/>
              </a:rPr>
              <a:t>persona</a:t>
            </a:r>
            <a:r>
              <a:rPr lang="en-US" sz="1800" b="1" dirty="0">
                <a:latin typeface="Bahnschrift SemiBold Condensed" panose="020B0502040204020203" pitchFamily="34" charset="0"/>
              </a:rPr>
              <a:t> link : </a:t>
            </a:r>
            <a:r>
              <a:rPr lang="en-US" sz="1800" b="1" dirty="0">
                <a:latin typeface="Bahnschrift SemiBold Condensed" panose="020B0502040204020203" pitchFamily="34" charset="0"/>
                <a:hlinkClick r:id="rId5"/>
              </a:rPr>
              <a:t>https://www.figma.com/design/3JdGjDO0e9KtOdSZOVhm7h/Online-supply-chain-farm-produce?node-id=92-94&amp;t=Do2JjiXi01hjYFPY-1</a:t>
            </a:r>
            <a:r>
              <a:rPr lang="en-US" sz="1800" b="1" dirty="0">
                <a:latin typeface="Bahnschrift SemiBold Condensed" panose="020B0502040204020203" pitchFamily="34" charset="0"/>
              </a:rPr>
              <a:t> </a:t>
            </a:r>
            <a:endParaRPr lang="en-IN" dirty="0"/>
          </a:p>
        </p:txBody>
      </p:sp>
      <p:sp>
        <p:nvSpPr>
          <p:cNvPr id="9" name="TextBox 8">
            <a:extLst>
              <a:ext uri="{FF2B5EF4-FFF2-40B4-BE49-F238E27FC236}">
                <a16:creationId xmlns:a16="http://schemas.microsoft.com/office/drawing/2014/main" id="{7C27B79D-332F-7A88-F4FB-A99C131B1EF2}"/>
              </a:ext>
            </a:extLst>
          </p:cNvPr>
          <p:cNvSpPr txBox="1"/>
          <p:nvPr/>
        </p:nvSpPr>
        <p:spPr>
          <a:xfrm>
            <a:off x="587579" y="3794722"/>
            <a:ext cx="11390152" cy="369332"/>
          </a:xfrm>
          <a:prstGeom prst="rect">
            <a:avLst/>
          </a:prstGeom>
          <a:noFill/>
        </p:spPr>
        <p:txBody>
          <a:bodyPr wrap="square">
            <a:spAutoFit/>
          </a:bodyPr>
          <a:lstStyle/>
          <a:p>
            <a:r>
              <a:rPr lang="en-US" sz="1800" b="1" dirty="0">
                <a:latin typeface="Bahnschrift SemiBold Condensed" panose="020B0502040204020203" pitchFamily="34" charset="0"/>
              </a:rPr>
              <a:t>Story-Boarding link :  </a:t>
            </a:r>
            <a:r>
              <a:rPr lang="en-US" sz="1800" b="1" dirty="0">
                <a:latin typeface="Bahnschrift SemiBold Condensed" panose="020B0502040204020203" pitchFamily="34" charset="0"/>
                <a:hlinkClick r:id="rId6"/>
              </a:rPr>
              <a:t>https://miro.com/app/board/uXjVIA-KZms=/?share_link_id=690433330316</a:t>
            </a:r>
            <a:r>
              <a:rPr lang="en-US" sz="1800" b="1" dirty="0">
                <a:latin typeface="Bahnschrift SemiBold Condensed" panose="020B0502040204020203" pitchFamily="34" charset="0"/>
              </a:rPr>
              <a:t> </a:t>
            </a:r>
            <a:endParaRPr lang="en-IN" dirty="0"/>
          </a:p>
        </p:txBody>
      </p:sp>
      <p:sp>
        <p:nvSpPr>
          <p:cNvPr id="10" name="TextBox 9">
            <a:extLst>
              <a:ext uri="{FF2B5EF4-FFF2-40B4-BE49-F238E27FC236}">
                <a16:creationId xmlns:a16="http://schemas.microsoft.com/office/drawing/2014/main" id="{25503F2E-F944-F0B9-DB30-3033170B87BC}"/>
              </a:ext>
            </a:extLst>
          </p:cNvPr>
          <p:cNvSpPr txBox="1"/>
          <p:nvPr/>
        </p:nvSpPr>
        <p:spPr>
          <a:xfrm>
            <a:off x="578491" y="4474982"/>
            <a:ext cx="11390152" cy="369332"/>
          </a:xfrm>
          <a:prstGeom prst="rect">
            <a:avLst/>
          </a:prstGeom>
          <a:noFill/>
        </p:spPr>
        <p:txBody>
          <a:bodyPr wrap="square">
            <a:spAutoFit/>
          </a:bodyPr>
          <a:lstStyle/>
          <a:p>
            <a:r>
              <a:rPr lang="en-US" sz="1800" b="1" dirty="0">
                <a:latin typeface="Bahnschrift SemiBold Condensed" panose="020B0502040204020203" pitchFamily="34" charset="0"/>
              </a:rPr>
              <a:t>Story-Boarding link :  </a:t>
            </a:r>
            <a:r>
              <a:rPr lang="en-US" sz="1800" b="1" dirty="0">
                <a:latin typeface="Bahnschrift SemiBold Condensed" panose="020B0502040204020203" pitchFamily="34" charset="0"/>
                <a:hlinkClick r:id="rId6"/>
              </a:rPr>
              <a:t>https://miro.com/app/board/uXjVIA-KZms=/?share_link_id=690433330316</a:t>
            </a:r>
            <a:r>
              <a:rPr lang="en-US" sz="1800" b="1" dirty="0">
                <a:latin typeface="Bahnschrift SemiBold Condensed" panose="020B0502040204020203" pitchFamily="34" charset="0"/>
              </a:rPr>
              <a:t> </a:t>
            </a:r>
            <a:endParaRPr lang="en-IN" dirty="0"/>
          </a:p>
        </p:txBody>
      </p:sp>
    </p:spTree>
    <p:extLst>
      <p:ext uri="{BB962C8B-B14F-4D97-AF65-F5344CB8AC3E}">
        <p14:creationId xmlns:p14="http://schemas.microsoft.com/office/powerpoint/2010/main" val="3903123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0B73-2D90-70CA-7679-0C3D55D38DF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D54B707-39B5-7BB7-7564-ABD501EFD8E8}"/>
              </a:ext>
            </a:extLst>
          </p:cNvPr>
          <p:cNvSpPr txBox="1">
            <a:spLocks/>
          </p:cNvSpPr>
          <p:nvPr/>
        </p:nvSpPr>
        <p:spPr>
          <a:xfrm>
            <a:off x="3050352" y="2800747"/>
            <a:ext cx="6091295" cy="1256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7200" b="1" dirty="0">
                <a:solidFill>
                  <a:srgbClr val="535353"/>
                </a:solidFill>
                <a:latin typeface="Montserrat ExtraBold" panose="020F0502020204030204" pitchFamily="2" charset="0"/>
              </a:rPr>
              <a:t>THANK YOU</a:t>
            </a:r>
          </a:p>
        </p:txBody>
      </p:sp>
    </p:spTree>
    <p:extLst>
      <p:ext uri="{BB962C8B-B14F-4D97-AF65-F5344CB8AC3E}">
        <p14:creationId xmlns:p14="http://schemas.microsoft.com/office/powerpoint/2010/main" val="265510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8D3C-886B-ABDE-404E-D7F3A8EA2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0463A-288B-5551-462B-8B29DF0FE292}"/>
              </a:ext>
            </a:extLst>
          </p:cNvPr>
          <p:cNvSpPr>
            <a:spLocks noGrp="1"/>
          </p:cNvSpPr>
          <p:nvPr>
            <p:ph type="title"/>
          </p:nvPr>
        </p:nvSpPr>
        <p:spPr>
          <a:xfrm>
            <a:off x="4412609" y="2321510"/>
            <a:ext cx="6941191" cy="779492"/>
          </a:xfrm>
        </p:spPr>
        <p:txBody>
          <a:bodyPr/>
          <a:lstStyle/>
          <a:p>
            <a:r>
              <a:rPr lang="en-IN" sz="1800" b="1" dirty="0">
                <a:solidFill>
                  <a:srgbClr val="535353"/>
                </a:solidFill>
                <a:latin typeface="Montserrat ExtraBold" panose="020F0502020204030204" pitchFamily="2" charset="0"/>
              </a:rPr>
              <a:t>Research Goals</a:t>
            </a:r>
            <a:endParaRPr lang="en-IN" dirty="0"/>
          </a:p>
        </p:txBody>
      </p:sp>
      <p:sp>
        <p:nvSpPr>
          <p:cNvPr id="3" name="Content Placeholder 2">
            <a:extLst>
              <a:ext uri="{FF2B5EF4-FFF2-40B4-BE49-F238E27FC236}">
                <a16:creationId xmlns:a16="http://schemas.microsoft.com/office/drawing/2014/main" id="{5E2BD924-8350-724B-9F37-90A069F6CA86}"/>
              </a:ext>
            </a:extLst>
          </p:cNvPr>
          <p:cNvSpPr>
            <a:spLocks noGrp="1"/>
          </p:cNvSpPr>
          <p:nvPr>
            <p:ph idx="1"/>
          </p:nvPr>
        </p:nvSpPr>
        <p:spPr>
          <a:xfrm>
            <a:off x="4412605" y="3026145"/>
            <a:ext cx="6837987" cy="1054259"/>
          </a:xfrm>
        </p:spPr>
        <p:txBody>
          <a:bodyPr>
            <a:normAutofit/>
          </a:bodyPr>
          <a:lstStyle/>
          <a:p>
            <a:r>
              <a:rPr lang="en-US" sz="2000" dirty="0">
                <a:latin typeface="Bahnschrift SemiBold Condensed" panose="020B0502040204020203" pitchFamily="34" charset="0"/>
              </a:rPr>
              <a:t>To strengthen the agricultural supply chain and facilitate the sale and distribution of farm products by developing an intuitive, dependable, and expandable web platform for Indian farmers.</a:t>
            </a:r>
            <a:endParaRPr lang="en-IN" sz="2000" dirty="0">
              <a:latin typeface="Bahnschrift SemiBold Condensed" panose="020B0502040204020203" pitchFamily="34" charset="0"/>
            </a:endParaRPr>
          </a:p>
        </p:txBody>
      </p:sp>
      <p:sp>
        <p:nvSpPr>
          <p:cNvPr id="6" name="Content Placeholder 2">
            <a:extLst>
              <a:ext uri="{FF2B5EF4-FFF2-40B4-BE49-F238E27FC236}">
                <a16:creationId xmlns:a16="http://schemas.microsoft.com/office/drawing/2014/main" id="{9BD221EA-DE9C-82EF-0112-7FA41AF29E11}"/>
              </a:ext>
            </a:extLst>
          </p:cNvPr>
          <p:cNvSpPr txBox="1">
            <a:spLocks/>
          </p:cNvSpPr>
          <p:nvPr/>
        </p:nvSpPr>
        <p:spPr>
          <a:xfrm>
            <a:off x="4412608" y="975361"/>
            <a:ext cx="6941192" cy="1717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i="0" dirty="0">
                <a:effectLst/>
                <a:latin typeface="Bahnschrift SemiBold Condensed" panose="020B0502040204020203" pitchFamily="34" charset="0"/>
              </a:rPr>
              <a:t>Determine the main obstacles farmers face when trying to sell their produce.</a:t>
            </a:r>
          </a:p>
          <a:p>
            <a:r>
              <a:rPr lang="en-US" sz="2000" b="0" i="0" dirty="0">
                <a:effectLst/>
                <a:latin typeface="Bahnschrift SemiBold Condensed" panose="020B0502040204020203" pitchFamily="34" charset="0"/>
              </a:rPr>
              <a:t>Recognize the needs of buyers (consumers, retailers) for reasonably priced, fresh farm produce.</a:t>
            </a:r>
          </a:p>
          <a:p>
            <a:r>
              <a:rPr lang="en-US" sz="2000" b="0" i="0" dirty="0">
                <a:effectLst/>
                <a:latin typeface="Bahnschrift SemiBold Condensed" panose="020B0502040204020203" pitchFamily="34" charset="0"/>
              </a:rPr>
              <a:t>Create a smooth online marketplace for farm-to-consumer sales.</a:t>
            </a:r>
            <a:endParaRPr lang="en-IN" sz="2000" dirty="0">
              <a:latin typeface="Bahnschrift SemiBold Condensed" panose="020B0502040204020203" pitchFamily="34" charset="0"/>
            </a:endParaRPr>
          </a:p>
        </p:txBody>
      </p:sp>
      <p:pic>
        <p:nvPicPr>
          <p:cNvPr id="1028" name="Picture 4" descr="Aerial Cartoon Farms Stock Illustrations – 4 Aerial Cartoon Farms Stock  Illustrations, Vectors &amp; Clipart - Dreamstime">
            <a:extLst>
              <a:ext uri="{FF2B5EF4-FFF2-40B4-BE49-F238E27FC236}">
                <a16:creationId xmlns:a16="http://schemas.microsoft.com/office/drawing/2014/main" id="{17057D83-9506-BAF1-7904-1AF7A82256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 r="4445"/>
          <a:stretch/>
        </p:blipFill>
        <p:spPr bwMode="auto">
          <a:xfrm>
            <a:off x="0" y="0"/>
            <a:ext cx="438800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7E8AE9D-77B1-1531-61EC-B566D47EBBBF}"/>
              </a:ext>
            </a:extLst>
          </p:cNvPr>
          <p:cNvSpPr txBox="1">
            <a:spLocks/>
          </p:cNvSpPr>
          <p:nvPr/>
        </p:nvSpPr>
        <p:spPr>
          <a:xfrm>
            <a:off x="4412609" y="-21165"/>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b="1" dirty="0">
                <a:solidFill>
                  <a:srgbClr val="535353"/>
                </a:solidFill>
                <a:latin typeface="Montserrat ExtraBold" panose="020F0502020204030204" pitchFamily="2" charset="0"/>
              </a:rPr>
              <a:t>Research Objectives</a:t>
            </a:r>
            <a:endParaRPr lang="en-IN" dirty="0"/>
          </a:p>
        </p:txBody>
      </p:sp>
      <p:sp>
        <p:nvSpPr>
          <p:cNvPr id="8" name="Title 1">
            <a:extLst>
              <a:ext uri="{FF2B5EF4-FFF2-40B4-BE49-F238E27FC236}">
                <a16:creationId xmlns:a16="http://schemas.microsoft.com/office/drawing/2014/main" id="{3CE89741-FFB5-4426-DD10-87FD80C14661}"/>
              </a:ext>
            </a:extLst>
          </p:cNvPr>
          <p:cNvSpPr txBox="1">
            <a:spLocks/>
          </p:cNvSpPr>
          <p:nvPr/>
        </p:nvSpPr>
        <p:spPr>
          <a:xfrm>
            <a:off x="4461796" y="3890779"/>
            <a:ext cx="6941191" cy="779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b="1" dirty="0">
                <a:solidFill>
                  <a:srgbClr val="535353"/>
                </a:solidFill>
                <a:latin typeface="Montserrat ExtraBold" panose="020F0502020204030204" pitchFamily="2" charset="0"/>
              </a:rPr>
              <a:t>Research Hypothesis</a:t>
            </a:r>
            <a:endParaRPr lang="en-IN" dirty="0"/>
          </a:p>
        </p:txBody>
      </p:sp>
      <p:sp>
        <p:nvSpPr>
          <p:cNvPr id="10" name="Content Placeholder 2">
            <a:extLst>
              <a:ext uri="{FF2B5EF4-FFF2-40B4-BE49-F238E27FC236}">
                <a16:creationId xmlns:a16="http://schemas.microsoft.com/office/drawing/2014/main" id="{AD3257F5-E58D-1B0C-CE02-F93C75D20600}"/>
              </a:ext>
            </a:extLst>
          </p:cNvPr>
          <p:cNvSpPr txBox="1">
            <a:spLocks/>
          </p:cNvSpPr>
          <p:nvPr/>
        </p:nvSpPr>
        <p:spPr>
          <a:xfrm>
            <a:off x="4412604" y="4633124"/>
            <a:ext cx="6837987" cy="1054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Bahnschrift SemiBold Condensed" panose="020B0502040204020203" pitchFamily="34" charset="0"/>
              </a:rPr>
              <a:t>By offering a digital platform that links farmers and buyers directly, farmers' profit margins will increase.</a:t>
            </a:r>
          </a:p>
          <a:p>
            <a:r>
              <a:rPr lang="en-US" sz="2000" dirty="0">
                <a:latin typeface="Bahnschrift SemiBold Condensed" panose="020B0502040204020203" pitchFamily="34" charset="0"/>
              </a:rPr>
              <a:t>Give customers access to fresh produce.</a:t>
            </a:r>
          </a:p>
          <a:p>
            <a:r>
              <a:rPr lang="en-US" sz="2000" dirty="0">
                <a:latin typeface="Bahnschrift SemiBold Condensed" panose="020B0502040204020203" pitchFamily="34" charset="0"/>
              </a:rPr>
              <a:t>Build a traceable, open, and effective supply chain.</a:t>
            </a:r>
            <a:endParaRPr lang="en-IN" sz="2000" dirty="0">
              <a:latin typeface="Bahnschrift SemiBold Condensed" panose="020B0502040204020203" pitchFamily="34" charset="0"/>
            </a:endParaRPr>
          </a:p>
        </p:txBody>
      </p:sp>
    </p:spTree>
    <p:extLst>
      <p:ext uri="{BB962C8B-B14F-4D97-AF65-F5344CB8AC3E}">
        <p14:creationId xmlns:p14="http://schemas.microsoft.com/office/powerpoint/2010/main" val="207463665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8473B-B551-71AE-FBAC-5CD851AF6FF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750620-A3DC-D635-8725-9F6CFF5A280D}"/>
              </a:ext>
            </a:extLst>
          </p:cNvPr>
          <p:cNvSpPr txBox="1">
            <a:spLocks/>
          </p:cNvSpPr>
          <p:nvPr/>
        </p:nvSpPr>
        <p:spPr>
          <a:xfrm>
            <a:off x="280445" y="1008635"/>
            <a:ext cx="6941192" cy="1717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800" dirty="0">
              <a:latin typeface="Bahnschrift SemiBold Condensed" panose="020B0502040204020203" pitchFamily="34" charset="0"/>
            </a:endParaRPr>
          </a:p>
        </p:txBody>
      </p:sp>
      <p:sp>
        <p:nvSpPr>
          <p:cNvPr id="5" name="Title 1">
            <a:extLst>
              <a:ext uri="{FF2B5EF4-FFF2-40B4-BE49-F238E27FC236}">
                <a16:creationId xmlns:a16="http://schemas.microsoft.com/office/drawing/2014/main" id="{344CC545-52D1-9DC5-96DB-82727125673F}"/>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1B4987F9-2E22-3C35-8DCE-97E63D9F516F}"/>
              </a:ext>
            </a:extLst>
          </p:cNvPr>
          <p:cNvSpPr txBox="1">
            <a:spLocks/>
          </p:cNvSpPr>
          <p:nvPr/>
        </p:nvSpPr>
        <p:spPr>
          <a:xfrm>
            <a:off x="525087" y="1352485"/>
            <a:ext cx="6597875" cy="42745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2000" b="0" i="0" u="none" strike="noStrike" baseline="0" dirty="0">
                <a:latin typeface="Bahnschrift SemiBold" panose="020B0502040204020203" pitchFamily="34" charset="0"/>
              </a:rPr>
              <a:t>Sample Size </a:t>
            </a:r>
            <a:r>
              <a:rPr lang="en-IN" sz="2000" b="0" i="0" u="none" strike="noStrike" baseline="0" dirty="0">
                <a:latin typeface="Bahnschrift SemiBold Condensed" panose="020B0502040204020203" pitchFamily="34" charset="0"/>
              </a:rPr>
              <a:t>: 5</a:t>
            </a:r>
          </a:p>
          <a:p>
            <a:pPr algn="l"/>
            <a:endParaRPr lang="en-IN" sz="2000" b="0" i="0" u="none" strike="noStrike" baseline="0" dirty="0">
              <a:latin typeface="Bahnschrift SemiBold Condensed" panose="020B0502040204020203" pitchFamily="34" charset="0"/>
            </a:endParaRPr>
          </a:p>
          <a:p>
            <a:pPr algn="l"/>
            <a:r>
              <a:rPr lang="en-US" sz="2000" b="0" i="0" u="none" strike="noStrike" baseline="0" dirty="0">
                <a:latin typeface="Bahnschrift SemiBold" panose="020B0502040204020203" pitchFamily="34" charset="0"/>
              </a:rPr>
              <a:t>Target Audience </a:t>
            </a:r>
            <a:r>
              <a:rPr lang="en-US" sz="2000" b="0" i="0" u="none" strike="noStrike" baseline="0" dirty="0">
                <a:latin typeface="Bahnschrift SemiBold Condensed" panose="020B0502040204020203" pitchFamily="34" charset="0"/>
              </a:rPr>
              <a:t>: Farmers, Small Retailers, Consumers</a:t>
            </a:r>
          </a:p>
          <a:p>
            <a:pPr algn="l"/>
            <a:endParaRPr lang="en-US" sz="2000" b="0" i="0" u="none" strike="noStrike" baseline="0" dirty="0">
              <a:latin typeface="Bahnschrift SemiBold Condensed" panose="020B0502040204020203" pitchFamily="34" charset="0"/>
            </a:endParaRPr>
          </a:p>
          <a:p>
            <a:pPr algn="l"/>
            <a:r>
              <a:rPr lang="en-US" sz="2000" b="0" i="0" u="none" strike="noStrike" baseline="0" dirty="0">
                <a:latin typeface="Bahnschrift SemiBold" panose="020B0502040204020203" pitchFamily="34" charset="0"/>
              </a:rPr>
              <a:t>Occupation </a:t>
            </a:r>
            <a:r>
              <a:rPr lang="en-US" sz="2000" b="0" i="0" u="none" strike="noStrike" baseline="0" dirty="0">
                <a:latin typeface="Bahnschrift SemiBold Condensed" panose="020B0502040204020203" pitchFamily="34" charset="0"/>
              </a:rPr>
              <a:t>: Farmers, </a:t>
            </a:r>
            <a:r>
              <a:rPr lang="en-US" sz="2000" b="0" i="0" u="none" strike="noStrike" baseline="0" dirty="0" err="1">
                <a:latin typeface="Bahnschrift SemiBold Condensed" panose="020B0502040204020203" pitchFamily="34" charset="0"/>
              </a:rPr>
              <a:t>Vegetaa</a:t>
            </a:r>
            <a:r>
              <a:rPr lang="en-US" sz="2000" b="0" i="0" u="none" strike="noStrike" baseline="0" dirty="0">
                <a:latin typeface="Bahnschrift SemiBold Condensed" panose="020B0502040204020203" pitchFamily="34" charset="0"/>
              </a:rPr>
              <a:t>, Small business owners</a:t>
            </a:r>
          </a:p>
          <a:p>
            <a:pPr algn="l"/>
            <a:endParaRPr lang="en-US" sz="2000" b="0" i="0" u="none" strike="noStrike" baseline="0" dirty="0">
              <a:latin typeface="Bahnschrift SemiBold Condensed" panose="020B0502040204020203" pitchFamily="34" charset="0"/>
            </a:endParaRPr>
          </a:p>
          <a:p>
            <a:pPr algn="l"/>
            <a:r>
              <a:rPr lang="en-IN" sz="2000" b="0" i="0" u="none" strike="noStrike" baseline="0" dirty="0">
                <a:latin typeface="Bahnschrift SemiBold" panose="020B0502040204020203" pitchFamily="34" charset="0"/>
              </a:rPr>
              <a:t>Location </a:t>
            </a:r>
            <a:r>
              <a:rPr lang="en-IN" sz="2000" b="0" i="0" u="none" strike="noStrike" baseline="0" dirty="0">
                <a:latin typeface="Bahnschrift SemiBold Condensed" panose="020B0502040204020203" pitchFamily="34" charset="0"/>
              </a:rPr>
              <a:t>: Maharashtra, Telangana</a:t>
            </a:r>
          </a:p>
          <a:p>
            <a:pPr algn="l"/>
            <a:endParaRPr lang="en-IN" sz="2000" b="0" i="0" u="none" strike="noStrike" baseline="0" dirty="0">
              <a:latin typeface="Bahnschrift SemiBold Condensed" panose="020B0502040204020203" pitchFamily="34" charset="0"/>
            </a:endParaRPr>
          </a:p>
          <a:p>
            <a:pPr algn="l"/>
            <a:r>
              <a:rPr lang="en-IN" sz="2000" b="0" i="0" u="none" strike="noStrike" baseline="0" dirty="0">
                <a:latin typeface="Bahnschrift SemiBold" panose="020B0502040204020203" pitchFamily="34" charset="0"/>
              </a:rPr>
              <a:t>Sampling Method </a:t>
            </a:r>
            <a:r>
              <a:rPr lang="en-IN" sz="2000" b="0" i="0" u="none" strike="noStrike" baseline="0" dirty="0">
                <a:latin typeface="Bahnschrift SemiBold Condensed" panose="020B0502040204020203" pitchFamily="34" charset="0"/>
              </a:rPr>
              <a:t>: Convenience Sampling</a:t>
            </a:r>
          </a:p>
          <a:p>
            <a:pPr algn="l"/>
            <a:endParaRPr lang="en-IN" sz="2000" b="0" i="0" u="none" strike="noStrike" baseline="0" dirty="0">
              <a:latin typeface="Bahnschrift SemiBold Condensed" panose="020B0502040204020203" pitchFamily="34" charset="0"/>
            </a:endParaRPr>
          </a:p>
          <a:p>
            <a:pPr algn="l"/>
            <a:r>
              <a:rPr lang="en-US" sz="2000" b="0" i="0" u="none" strike="noStrike" baseline="0" dirty="0">
                <a:latin typeface="Bahnschrift SemiBold" panose="020B0502040204020203" pitchFamily="34" charset="0"/>
              </a:rPr>
              <a:t>Data Collection </a:t>
            </a:r>
            <a:r>
              <a:rPr lang="en-US" sz="2000" b="0" i="0" u="none" strike="noStrike" baseline="0" dirty="0">
                <a:latin typeface="Bahnschrift SemiBold Condensed" panose="020B0502040204020203" pitchFamily="34" charset="0"/>
              </a:rPr>
              <a:t>: Personal interviews and telephonic conversations</a:t>
            </a:r>
            <a:endParaRPr lang="en-US" sz="2000" dirty="0">
              <a:latin typeface="Bahnschrift SemiBold Condensed" panose="020B0502040204020203" pitchFamily="34" charset="0"/>
            </a:endParaRPr>
          </a:p>
        </p:txBody>
      </p:sp>
      <p:pic>
        <p:nvPicPr>
          <p:cNvPr id="2050" name="Picture 2" descr="Agriculture, Nature And Farming. Harvest, Field, Trees And Blank Vertical  Poster Vector Illustration. Farms For Poster, Background Or Cover And  Print. Summer Landscape Royalty Free SVG, Cliparts, Vectors, and Stock  Illustration. Image">
            <a:extLst>
              <a:ext uri="{FF2B5EF4-FFF2-40B4-BE49-F238E27FC236}">
                <a16:creationId xmlns:a16="http://schemas.microsoft.com/office/drawing/2014/main" id="{DE64C69B-D1B0-7C32-B6B9-F824332E3C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5" t="1954" r="3376" b="-1635"/>
          <a:stretch/>
        </p:blipFill>
        <p:spPr bwMode="auto">
          <a:xfrm>
            <a:off x="7426960" y="0"/>
            <a:ext cx="4765040" cy="697953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82111F6-CB18-D811-08B3-275D9A2B205E}"/>
              </a:ext>
            </a:extLst>
          </p:cNvPr>
          <p:cNvSpPr txBox="1">
            <a:spLocks/>
          </p:cNvSpPr>
          <p:nvPr/>
        </p:nvSpPr>
        <p:spPr>
          <a:xfrm>
            <a:off x="292865" y="229143"/>
            <a:ext cx="3679695" cy="779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800" b="1" i="0" u="none" strike="noStrike" baseline="0" dirty="0">
                <a:solidFill>
                  <a:srgbClr val="000000"/>
                </a:solidFill>
                <a:latin typeface="Montserrat Black" panose="020F0502020204030204" pitchFamily="2" charset="0"/>
              </a:rPr>
              <a:t>Interview Questionnaire</a:t>
            </a:r>
            <a:endParaRPr lang="en-IN" sz="2400" dirty="0"/>
          </a:p>
        </p:txBody>
      </p:sp>
    </p:spTree>
    <p:extLst>
      <p:ext uri="{BB962C8B-B14F-4D97-AF65-F5344CB8AC3E}">
        <p14:creationId xmlns:p14="http://schemas.microsoft.com/office/powerpoint/2010/main" val="168589909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68002-5502-0B95-1ED2-453F7626C9BF}"/>
            </a:ext>
          </a:extLst>
        </p:cNvPr>
        <p:cNvGrpSpPr/>
        <p:nvPr/>
      </p:nvGrpSpPr>
      <p:grpSpPr>
        <a:xfrm>
          <a:off x="0" y="0"/>
          <a:ext cx="0" cy="0"/>
          <a:chOff x="0" y="0"/>
          <a:chExt cx="0" cy="0"/>
        </a:xfrm>
      </p:grpSpPr>
      <p:pic>
        <p:nvPicPr>
          <p:cNvPr id="2054" name="Picture 6" descr="Alleviate Clipart Vector, Poverty Alleviation Interview Farmers, Interview Clipart, Care, Visit PNG Image For Free Download">
            <a:extLst>
              <a:ext uri="{FF2B5EF4-FFF2-40B4-BE49-F238E27FC236}">
                <a16:creationId xmlns:a16="http://schemas.microsoft.com/office/drawing/2014/main" id="{B0789911-204E-345A-1E76-A0CBC399F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740" y="0"/>
            <a:ext cx="530126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19D0C30-5FC9-CCD1-0A3E-B42D628D8B35}"/>
              </a:ext>
            </a:extLst>
          </p:cNvPr>
          <p:cNvSpPr txBox="1">
            <a:spLocks/>
          </p:cNvSpPr>
          <p:nvPr/>
        </p:nvSpPr>
        <p:spPr>
          <a:xfrm>
            <a:off x="292865" y="1008635"/>
            <a:ext cx="6941192" cy="17170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0" i="0" u="none" strike="noStrike" baseline="0" dirty="0">
                <a:latin typeface="Bahnschrift SemiBold Condensed" panose="020B0502040204020203" pitchFamily="34" charset="0"/>
              </a:rPr>
              <a:t>Need-Based:</a:t>
            </a:r>
          </a:p>
          <a:p>
            <a:pPr marL="0" indent="0" algn="l">
              <a:buNone/>
            </a:pPr>
            <a:r>
              <a:rPr lang="en-US" sz="1700" b="0" i="0" u="none" strike="noStrike" baseline="0" dirty="0">
                <a:latin typeface="Bahnschrift SemiBold" panose="020B0502040204020203" pitchFamily="34" charset="0"/>
              </a:rPr>
              <a:t>1. What challenges do you face while selling or purchasing farm produce?</a:t>
            </a:r>
          </a:p>
          <a:p>
            <a:pPr marL="0" indent="0" algn="l">
              <a:buNone/>
            </a:pPr>
            <a:r>
              <a:rPr lang="en-US" sz="1700" b="0" i="0" u="none" strike="noStrike" baseline="0" dirty="0">
                <a:latin typeface="Bahnschrift SemiBold" panose="020B0502040204020203" pitchFamily="34" charset="0"/>
              </a:rPr>
              <a:t>2. How do you manage inventory or supply demand?</a:t>
            </a:r>
          </a:p>
          <a:p>
            <a:pPr marL="0" indent="0" algn="l">
              <a:buNone/>
            </a:pPr>
            <a:r>
              <a:rPr lang="en-US" sz="1700" b="0" i="0" u="none" strike="noStrike" baseline="0" dirty="0">
                <a:latin typeface="Bahnschrift SemiBold" panose="020B0502040204020203" pitchFamily="34" charset="0"/>
              </a:rPr>
              <a:t>3. What tools do you currently use to sell/buy farm goods?</a:t>
            </a:r>
            <a:endParaRPr lang="en-IN" sz="1700" dirty="0">
              <a:latin typeface="Bahnschrift SemiBold" panose="020B0502040204020203" pitchFamily="34" charset="0"/>
            </a:endParaRPr>
          </a:p>
        </p:txBody>
      </p:sp>
      <p:sp>
        <p:nvSpPr>
          <p:cNvPr id="5" name="Title 1">
            <a:extLst>
              <a:ext uri="{FF2B5EF4-FFF2-40B4-BE49-F238E27FC236}">
                <a16:creationId xmlns:a16="http://schemas.microsoft.com/office/drawing/2014/main" id="{CD147BA2-0FB5-5D26-B3DE-9FEAEFA148E8}"/>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1A603DA6-18AB-E416-45EB-047BD43D7669}"/>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2297DF23-8284-85E0-60F0-BE1A549D9599}"/>
              </a:ext>
            </a:extLst>
          </p:cNvPr>
          <p:cNvSpPr txBox="1">
            <a:spLocks/>
          </p:cNvSpPr>
          <p:nvPr/>
        </p:nvSpPr>
        <p:spPr>
          <a:xfrm>
            <a:off x="292865" y="229143"/>
            <a:ext cx="6941191" cy="779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Interview Questionnaire</a:t>
            </a:r>
            <a:endParaRPr lang="en-IN" sz="3200" dirty="0"/>
          </a:p>
        </p:txBody>
      </p:sp>
      <p:sp>
        <p:nvSpPr>
          <p:cNvPr id="11" name="Content Placeholder 2">
            <a:extLst>
              <a:ext uri="{FF2B5EF4-FFF2-40B4-BE49-F238E27FC236}">
                <a16:creationId xmlns:a16="http://schemas.microsoft.com/office/drawing/2014/main" id="{BD9F9AE3-2892-94C5-7025-89AA01AA24DA}"/>
              </a:ext>
            </a:extLst>
          </p:cNvPr>
          <p:cNvSpPr txBox="1">
            <a:spLocks/>
          </p:cNvSpPr>
          <p:nvPr/>
        </p:nvSpPr>
        <p:spPr>
          <a:xfrm>
            <a:off x="292864" y="4365716"/>
            <a:ext cx="694119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latin typeface="Bahnschrift SemiBold Condensed" panose="020B0502040204020203" pitchFamily="34" charset="0"/>
              </a:rPr>
              <a:t>Value</a:t>
            </a:r>
            <a:r>
              <a:rPr lang="en-IN" sz="2400" b="0" i="0" u="none" strike="noStrike" baseline="0" dirty="0">
                <a:latin typeface="Bahnschrift SemiBold Condensed" panose="020B0502040204020203" pitchFamily="34" charset="0"/>
              </a:rPr>
              <a:t>-Based</a:t>
            </a:r>
            <a:r>
              <a:rPr lang="en-IN" sz="2400" b="0" i="0" u="none" strike="noStrike" baseline="0" dirty="0">
                <a:latin typeface="Arial" panose="020B0604020202020204" pitchFamily="34" charset="0"/>
              </a:rPr>
              <a:t>:</a:t>
            </a:r>
          </a:p>
          <a:p>
            <a:pPr marL="0" indent="0" algn="l">
              <a:buNone/>
            </a:pPr>
            <a:r>
              <a:rPr lang="en-US" sz="1700" b="0" i="0" u="none" strike="noStrike" baseline="0" dirty="0">
                <a:latin typeface="Bahnschrift SemiBold" panose="020B0502040204020203" pitchFamily="34" charset="0"/>
              </a:rPr>
              <a:t>1. How important is direct-to-consumer selling for you?</a:t>
            </a:r>
          </a:p>
          <a:p>
            <a:pPr marL="0" indent="0" algn="l">
              <a:buNone/>
            </a:pPr>
            <a:r>
              <a:rPr lang="en-US" sz="1700" b="0" i="0" u="none" strike="noStrike" baseline="0" dirty="0">
                <a:latin typeface="Bahnschrift SemiBold" panose="020B0502040204020203" pitchFamily="34" charset="0"/>
              </a:rPr>
              <a:t>2. What's your ideal way of managing produce and sales digitally?</a:t>
            </a:r>
            <a:endParaRPr lang="en-IN" sz="1700" dirty="0">
              <a:latin typeface="Bahnschrift SemiBold" panose="020B0502040204020203" pitchFamily="34" charset="0"/>
            </a:endParaRPr>
          </a:p>
        </p:txBody>
      </p:sp>
      <p:sp>
        <p:nvSpPr>
          <p:cNvPr id="12" name="Content Placeholder 2">
            <a:extLst>
              <a:ext uri="{FF2B5EF4-FFF2-40B4-BE49-F238E27FC236}">
                <a16:creationId xmlns:a16="http://schemas.microsoft.com/office/drawing/2014/main" id="{0188C8F6-F12E-D147-AA3A-7BE3667B9605}"/>
              </a:ext>
            </a:extLst>
          </p:cNvPr>
          <p:cNvSpPr txBox="1">
            <a:spLocks/>
          </p:cNvSpPr>
          <p:nvPr/>
        </p:nvSpPr>
        <p:spPr>
          <a:xfrm>
            <a:off x="280446" y="2882914"/>
            <a:ext cx="694119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0" i="0" u="none" strike="noStrike" baseline="0" dirty="0">
                <a:latin typeface="Bahnschrift SemiBold Condensed" panose="020B0502040204020203" pitchFamily="34" charset="0"/>
              </a:rPr>
              <a:t>Task-Based</a:t>
            </a:r>
            <a:r>
              <a:rPr lang="en-IN" sz="2400" b="0" i="0" u="none" strike="noStrike" baseline="0" dirty="0">
                <a:latin typeface="Arial" panose="020B0604020202020204" pitchFamily="34" charset="0"/>
              </a:rPr>
              <a:t>:</a:t>
            </a:r>
          </a:p>
          <a:p>
            <a:pPr marL="0" indent="0" algn="l">
              <a:buNone/>
            </a:pPr>
            <a:r>
              <a:rPr lang="en-US" sz="1700" b="0" i="0" u="none" strike="noStrike" baseline="0" dirty="0">
                <a:latin typeface="Bahnschrift SemiBold" panose="020B0502040204020203" pitchFamily="34" charset="0"/>
              </a:rPr>
              <a:t>1. Describe your daily farming/business routine.</a:t>
            </a:r>
          </a:p>
          <a:p>
            <a:pPr marL="0" indent="0" algn="l">
              <a:buNone/>
            </a:pPr>
            <a:r>
              <a:rPr lang="en-US" sz="1700" b="0" i="0" u="none" strike="noStrike" baseline="0" dirty="0">
                <a:latin typeface="Bahnschrift SemiBold" panose="020B0502040204020203" pitchFamily="34" charset="0"/>
              </a:rPr>
              <a:t>2. How do you transport, store, or handle perishables?</a:t>
            </a:r>
            <a:endParaRPr lang="en-IN" sz="1700" dirty="0">
              <a:latin typeface="Bahnschrift SemiBold" panose="020B0502040204020203" pitchFamily="34" charset="0"/>
            </a:endParaRPr>
          </a:p>
        </p:txBody>
      </p:sp>
    </p:spTree>
    <p:extLst>
      <p:ext uri="{BB962C8B-B14F-4D97-AF65-F5344CB8AC3E}">
        <p14:creationId xmlns:p14="http://schemas.microsoft.com/office/powerpoint/2010/main" val="39361472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0FA0-A010-F027-5794-09EA42495BFA}"/>
            </a:ext>
          </a:extLst>
        </p:cNvPr>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93F47F6-A367-6E17-A784-87D3DEBCF89B}"/>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graphicFrame>
        <p:nvGraphicFramePr>
          <p:cNvPr id="27" name="Table 26">
            <a:extLst>
              <a:ext uri="{FF2B5EF4-FFF2-40B4-BE49-F238E27FC236}">
                <a16:creationId xmlns:a16="http://schemas.microsoft.com/office/drawing/2014/main" id="{8278A031-5D66-B2D4-3AAF-DA93D9A15C30}"/>
              </a:ext>
            </a:extLst>
          </p:cNvPr>
          <p:cNvGraphicFramePr>
            <a:graphicFrameLocks noGrp="1"/>
          </p:cNvGraphicFramePr>
          <p:nvPr>
            <p:extLst>
              <p:ext uri="{D42A27DB-BD31-4B8C-83A1-F6EECF244321}">
                <p14:modId xmlns:p14="http://schemas.microsoft.com/office/powerpoint/2010/main" val="2039795690"/>
              </p:ext>
            </p:extLst>
          </p:nvPr>
        </p:nvGraphicFramePr>
        <p:xfrm>
          <a:off x="579120" y="411480"/>
          <a:ext cx="11186160" cy="5928360"/>
        </p:xfrm>
        <a:graphic>
          <a:graphicData uri="http://schemas.openxmlformats.org/drawingml/2006/table">
            <a:tbl>
              <a:tblPr/>
              <a:tblGrid>
                <a:gridCol w="1864360">
                  <a:extLst>
                    <a:ext uri="{9D8B030D-6E8A-4147-A177-3AD203B41FA5}">
                      <a16:colId xmlns:a16="http://schemas.microsoft.com/office/drawing/2014/main" val="1949550162"/>
                    </a:ext>
                  </a:extLst>
                </a:gridCol>
                <a:gridCol w="1864360">
                  <a:extLst>
                    <a:ext uri="{9D8B030D-6E8A-4147-A177-3AD203B41FA5}">
                      <a16:colId xmlns:a16="http://schemas.microsoft.com/office/drawing/2014/main" val="168014643"/>
                    </a:ext>
                  </a:extLst>
                </a:gridCol>
                <a:gridCol w="1833880">
                  <a:extLst>
                    <a:ext uri="{9D8B030D-6E8A-4147-A177-3AD203B41FA5}">
                      <a16:colId xmlns:a16="http://schemas.microsoft.com/office/drawing/2014/main" val="2452223225"/>
                    </a:ext>
                  </a:extLst>
                </a:gridCol>
                <a:gridCol w="1894840">
                  <a:extLst>
                    <a:ext uri="{9D8B030D-6E8A-4147-A177-3AD203B41FA5}">
                      <a16:colId xmlns:a16="http://schemas.microsoft.com/office/drawing/2014/main" val="1425853699"/>
                    </a:ext>
                  </a:extLst>
                </a:gridCol>
                <a:gridCol w="1864360">
                  <a:extLst>
                    <a:ext uri="{9D8B030D-6E8A-4147-A177-3AD203B41FA5}">
                      <a16:colId xmlns:a16="http://schemas.microsoft.com/office/drawing/2014/main" val="4041654400"/>
                    </a:ext>
                  </a:extLst>
                </a:gridCol>
                <a:gridCol w="1864360">
                  <a:extLst>
                    <a:ext uri="{9D8B030D-6E8A-4147-A177-3AD203B41FA5}">
                      <a16:colId xmlns:a16="http://schemas.microsoft.com/office/drawing/2014/main" val="2713425817"/>
                    </a:ext>
                  </a:extLst>
                </a:gridCol>
              </a:tblGrid>
              <a:tr h="846908">
                <a:tc>
                  <a:txBody>
                    <a:bodyPr/>
                    <a:lstStyle/>
                    <a:p>
                      <a:r>
                        <a:rPr lang="en-IN" sz="2000" b="1" dirty="0"/>
                        <a:t>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Target Audience</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Features</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USP</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UX</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b="1"/>
                        <a:t>Pricing</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6546262"/>
                  </a:ext>
                </a:extLst>
              </a:tr>
              <a:tr h="2117272">
                <a:tc>
                  <a:txBody>
                    <a:bodyPr/>
                    <a:lstStyle/>
                    <a:p>
                      <a:r>
                        <a:rPr lang="en-IN" sz="2000" b="1" dirty="0" err="1"/>
                        <a:t>AgriBazaar</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Farmers, Traders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Price alerts, Bidding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Government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Informative, rural language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Free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4906874"/>
                  </a:ext>
                </a:extLst>
              </a:tr>
              <a:tr h="1482090">
                <a:tc>
                  <a:txBody>
                    <a:bodyPr/>
                    <a:lstStyle/>
                    <a:p>
                      <a:r>
                        <a:rPr lang="en-IN" sz="2000" b="1"/>
                        <a:t>KisanKonnect</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Farmers, Households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Home delivery, Farmer stories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2000"/>
                        <a:t>Direct farm-to-home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Clean &amp; easy navigation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Subscription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073624"/>
                  </a:ext>
                </a:extLst>
              </a:tr>
              <a:tr h="1482090">
                <a:tc>
                  <a:txBody>
                    <a:bodyPr/>
                    <a:lstStyle/>
                    <a:p>
                      <a:r>
                        <a:rPr lang="en-IN" sz="2000" b="1"/>
                        <a:t>DeHaat</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Farmers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Advisory, input 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End-to-end agri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t>Multilingual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t>Hybrid (Free + Paid)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012440"/>
                  </a:ext>
                </a:extLst>
              </a:tr>
            </a:tbl>
          </a:graphicData>
        </a:graphic>
      </p:graphicFrame>
    </p:spTree>
    <p:extLst>
      <p:ext uri="{BB962C8B-B14F-4D97-AF65-F5344CB8AC3E}">
        <p14:creationId xmlns:p14="http://schemas.microsoft.com/office/powerpoint/2010/main" val="281936221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A2F97-9A93-ECB4-1C74-E1AE3A01A2D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4ED9FCC-B189-10BD-56DA-FB235E8E2A9C}"/>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E8F29EEB-1DD3-B2F7-E9CB-CF2BAC70C720}"/>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7551A7F2-B304-10D9-BA25-16550434364C}"/>
              </a:ext>
            </a:extLst>
          </p:cNvPr>
          <p:cNvSpPr txBox="1">
            <a:spLocks/>
          </p:cNvSpPr>
          <p:nvPr/>
        </p:nvSpPr>
        <p:spPr>
          <a:xfrm>
            <a:off x="292865" y="229143"/>
            <a:ext cx="6941191" cy="779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Top 4 Insights &amp; Findings</a:t>
            </a:r>
          </a:p>
        </p:txBody>
      </p:sp>
      <p:sp>
        <p:nvSpPr>
          <p:cNvPr id="12" name="Content Placeholder 2">
            <a:extLst>
              <a:ext uri="{FF2B5EF4-FFF2-40B4-BE49-F238E27FC236}">
                <a16:creationId xmlns:a16="http://schemas.microsoft.com/office/drawing/2014/main" id="{B11DB070-1358-C2F8-B603-BDC98B1002F3}"/>
              </a:ext>
            </a:extLst>
          </p:cNvPr>
          <p:cNvSpPr txBox="1">
            <a:spLocks/>
          </p:cNvSpPr>
          <p:nvPr/>
        </p:nvSpPr>
        <p:spPr>
          <a:xfrm>
            <a:off x="133128" y="1033938"/>
            <a:ext cx="7913592" cy="4757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400" b="1" dirty="0"/>
          </a:p>
          <a:p>
            <a:pPr>
              <a:buFont typeface="+mj-lt"/>
              <a:buAutoNum type="arabicPeriod"/>
            </a:pPr>
            <a:r>
              <a:rPr lang="en-US" sz="2400" b="1" dirty="0"/>
              <a:t>Need for Transparency &amp; Better Prices:</a:t>
            </a:r>
            <a:r>
              <a:rPr lang="en-US" sz="2400" dirty="0"/>
              <a:t> Farmers are unaware of real-time market rates.</a:t>
            </a:r>
          </a:p>
          <a:p>
            <a:pPr>
              <a:buFont typeface="+mj-lt"/>
              <a:buAutoNum type="arabicPeriod"/>
            </a:pPr>
            <a:endParaRPr lang="en-US" sz="2400" dirty="0"/>
          </a:p>
          <a:p>
            <a:pPr>
              <a:buFont typeface="+mj-lt"/>
              <a:buAutoNum type="arabicPeriod"/>
            </a:pPr>
            <a:r>
              <a:rPr lang="en-US" sz="2400" b="1" dirty="0"/>
              <a:t>Lack of Storage/Delivery Solutions:</a:t>
            </a:r>
            <a:r>
              <a:rPr lang="en-US" sz="2400" dirty="0"/>
              <a:t> Perishables often spoil due to delays.</a:t>
            </a:r>
          </a:p>
          <a:p>
            <a:pPr>
              <a:buFont typeface="+mj-lt"/>
              <a:buAutoNum type="arabicPeriod"/>
            </a:pPr>
            <a:endParaRPr lang="en-US" sz="2400" dirty="0"/>
          </a:p>
          <a:p>
            <a:pPr>
              <a:buFont typeface="+mj-lt"/>
              <a:buAutoNum type="arabicPeriod"/>
            </a:pPr>
            <a:r>
              <a:rPr lang="en-US" sz="2400" b="1" dirty="0"/>
              <a:t>Desire for Digital Simplicity:</a:t>
            </a:r>
            <a:r>
              <a:rPr lang="en-US" sz="2400" dirty="0"/>
              <a:t> Users want apps in local languages with intuitive UX.</a:t>
            </a:r>
          </a:p>
          <a:p>
            <a:pPr>
              <a:buFont typeface="+mj-lt"/>
              <a:buAutoNum type="arabicPeriod"/>
            </a:pPr>
            <a:endParaRPr lang="en-US" sz="2400" dirty="0"/>
          </a:p>
          <a:p>
            <a:pPr>
              <a:buFont typeface="+mj-lt"/>
              <a:buAutoNum type="arabicPeriod"/>
            </a:pPr>
            <a:r>
              <a:rPr lang="en-US" sz="2400" b="1" dirty="0"/>
              <a:t>Connection Gap:</a:t>
            </a:r>
            <a:r>
              <a:rPr lang="en-US" sz="2400" dirty="0"/>
              <a:t> Farmers want to reach buyers directly without middlemen.</a:t>
            </a:r>
          </a:p>
        </p:txBody>
      </p:sp>
      <p:pic>
        <p:nvPicPr>
          <p:cNvPr id="5122" name="Picture 2" descr="Media Rules: Laptop and Tablet Rules - The Conover Company">
            <a:extLst>
              <a:ext uri="{FF2B5EF4-FFF2-40B4-BE49-F238E27FC236}">
                <a16:creationId xmlns:a16="http://schemas.microsoft.com/office/drawing/2014/main" id="{10BE30BB-6879-3BA9-A276-B35B51AE7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96" r="40999"/>
          <a:stretch/>
        </p:blipFill>
        <p:spPr bwMode="auto">
          <a:xfrm>
            <a:off x="7924799" y="0"/>
            <a:ext cx="42672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392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20F65-1F0B-80A0-6933-3297716CBFE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148ABA2-0028-18CF-B086-5DCEB95BC54A}"/>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64779F68-4B11-C5D6-8F33-96157E21462E}"/>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E3A6A1CE-DBA3-783B-7AE8-72A5D2CEC9D1}"/>
              </a:ext>
            </a:extLst>
          </p:cNvPr>
          <p:cNvSpPr txBox="1">
            <a:spLocks/>
          </p:cNvSpPr>
          <p:nvPr/>
        </p:nvSpPr>
        <p:spPr>
          <a:xfrm>
            <a:off x="292865" y="229143"/>
            <a:ext cx="4170078" cy="8949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Person 1 farmer</a:t>
            </a:r>
          </a:p>
        </p:txBody>
      </p:sp>
      <p:pic>
        <p:nvPicPr>
          <p:cNvPr id="3" name="Picture 2">
            <a:extLst>
              <a:ext uri="{FF2B5EF4-FFF2-40B4-BE49-F238E27FC236}">
                <a16:creationId xmlns:a16="http://schemas.microsoft.com/office/drawing/2014/main" id="{6F81B4EC-3C86-C28F-6905-AB78F9703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611" y="229143"/>
            <a:ext cx="7079750" cy="6272023"/>
          </a:xfrm>
          <a:prstGeom prst="rect">
            <a:avLst/>
          </a:prstGeom>
        </p:spPr>
      </p:pic>
    </p:spTree>
    <p:extLst>
      <p:ext uri="{BB962C8B-B14F-4D97-AF65-F5344CB8AC3E}">
        <p14:creationId xmlns:p14="http://schemas.microsoft.com/office/powerpoint/2010/main" val="34680633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CAACD-E1AF-9F9B-B330-C61FD6745DA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3881AA0-5C6A-1D25-B990-123A6B7F153D}"/>
              </a:ext>
            </a:extLst>
          </p:cNvPr>
          <p:cNvSpPr txBox="1">
            <a:spLocks/>
          </p:cNvSpPr>
          <p:nvPr/>
        </p:nvSpPr>
        <p:spPr>
          <a:xfrm>
            <a:off x="280447" y="67439"/>
            <a:ext cx="69411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Bahnschrift SemiBold Condensed" panose="020B0502040204020203" pitchFamily="34" charset="0"/>
            </a:endParaRPr>
          </a:p>
        </p:txBody>
      </p:sp>
      <p:sp>
        <p:nvSpPr>
          <p:cNvPr id="10" name="Content Placeholder 2">
            <a:extLst>
              <a:ext uri="{FF2B5EF4-FFF2-40B4-BE49-F238E27FC236}">
                <a16:creationId xmlns:a16="http://schemas.microsoft.com/office/drawing/2014/main" id="{A70EDFB3-DD10-2487-629D-B3F3BCCB277C}"/>
              </a:ext>
            </a:extLst>
          </p:cNvPr>
          <p:cNvSpPr txBox="1">
            <a:spLocks/>
          </p:cNvSpPr>
          <p:nvPr/>
        </p:nvSpPr>
        <p:spPr>
          <a:xfrm>
            <a:off x="292865" y="3505167"/>
            <a:ext cx="6597875" cy="1656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053C8015-CED0-1AC2-9386-829459D0800D}"/>
              </a:ext>
            </a:extLst>
          </p:cNvPr>
          <p:cNvSpPr txBox="1">
            <a:spLocks/>
          </p:cNvSpPr>
          <p:nvPr/>
        </p:nvSpPr>
        <p:spPr>
          <a:xfrm>
            <a:off x="292865" y="229143"/>
            <a:ext cx="3817741" cy="11047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535353"/>
                </a:solidFill>
                <a:latin typeface="Montserrat ExtraBold" panose="020F0502020204030204" pitchFamily="2" charset="0"/>
              </a:rPr>
              <a:t>Persona 2</a:t>
            </a:r>
            <a:br>
              <a:rPr lang="en-IN" sz="3200" b="1" dirty="0">
                <a:solidFill>
                  <a:srgbClr val="535353"/>
                </a:solidFill>
                <a:latin typeface="Montserrat ExtraBold" panose="020F0502020204030204" pitchFamily="2" charset="0"/>
              </a:rPr>
            </a:br>
            <a:r>
              <a:rPr lang="en-IN" sz="3200" b="1" dirty="0">
                <a:solidFill>
                  <a:srgbClr val="535353"/>
                </a:solidFill>
                <a:latin typeface="Montserrat ExtraBold" panose="020F0502020204030204" pitchFamily="2" charset="0"/>
              </a:rPr>
              <a:t>Urban user</a:t>
            </a:r>
          </a:p>
        </p:txBody>
      </p:sp>
      <p:pic>
        <p:nvPicPr>
          <p:cNvPr id="3" name="Picture 2">
            <a:extLst>
              <a:ext uri="{FF2B5EF4-FFF2-40B4-BE49-F238E27FC236}">
                <a16:creationId xmlns:a16="http://schemas.microsoft.com/office/drawing/2014/main" id="{323A4661-8789-77F2-9A9F-B2BAAD947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06" y="67439"/>
            <a:ext cx="7457812" cy="6723122"/>
          </a:xfrm>
          <a:prstGeom prst="rect">
            <a:avLst/>
          </a:prstGeom>
        </p:spPr>
      </p:pic>
    </p:spTree>
    <p:extLst>
      <p:ext uri="{BB962C8B-B14F-4D97-AF65-F5344CB8AC3E}">
        <p14:creationId xmlns:p14="http://schemas.microsoft.com/office/powerpoint/2010/main" val="189373462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TotalTime>
  <Words>971</Words>
  <Application>Microsoft Office PowerPoint</Application>
  <PresentationFormat>Widescreen</PresentationFormat>
  <Paragraphs>240</Paragraphs>
  <Slides>28</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Bahnschrift SemiBold</vt:lpstr>
      <vt:lpstr>Bahnschrift SemiBold Condensed</vt:lpstr>
      <vt:lpstr>Berlin Sans FB Demi</vt:lpstr>
      <vt:lpstr>Calibri</vt:lpstr>
      <vt:lpstr>Calibri Light</vt:lpstr>
      <vt:lpstr>Montserrat Black</vt:lpstr>
      <vt:lpstr>Montserrat ExtraBold</vt:lpstr>
      <vt:lpstr>Office Theme</vt:lpstr>
      <vt:lpstr>.</vt:lpstr>
      <vt:lpstr>Overview</vt:lpstr>
      <vt:lpstr>Research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 prasad</dc:creator>
  <cp:lastModifiedBy>hari prasad</cp:lastModifiedBy>
  <cp:revision>8</cp:revision>
  <dcterms:created xsi:type="dcterms:W3CDTF">2025-04-15T06:47:20Z</dcterms:created>
  <dcterms:modified xsi:type="dcterms:W3CDTF">2025-04-21T04:33:22Z</dcterms:modified>
</cp:coreProperties>
</file>